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3"/>
  </p:notesMasterIdLst>
  <p:sldIdLst>
    <p:sldId id="256" r:id="rId5"/>
    <p:sldId id="291" r:id="rId6"/>
    <p:sldId id="286" r:id="rId7"/>
    <p:sldId id="289" r:id="rId8"/>
    <p:sldId id="283" r:id="rId9"/>
    <p:sldId id="284" r:id="rId10"/>
    <p:sldId id="285" r:id="rId11"/>
    <p:sldId id="262" r:id="rId12"/>
    <p:sldId id="263" r:id="rId13"/>
    <p:sldId id="264" r:id="rId14"/>
    <p:sldId id="265" r:id="rId15"/>
    <p:sldId id="266" r:id="rId16"/>
    <p:sldId id="270" r:id="rId17"/>
    <p:sldId id="272" r:id="rId18"/>
    <p:sldId id="293" r:id="rId19"/>
    <p:sldId id="274" r:id="rId20"/>
    <p:sldId id="282" r:id="rId21"/>
    <p:sldId id="275" r:id="rId22"/>
    <p:sldId id="276" r:id="rId23"/>
    <p:sldId id="277" r:id="rId24"/>
    <p:sldId id="279" r:id="rId25"/>
    <p:sldId id="280" r:id="rId26"/>
    <p:sldId id="294" r:id="rId27"/>
    <p:sldId id="281" r:id="rId28"/>
    <p:sldId id="297" r:id="rId29"/>
    <p:sldId id="298" r:id="rId30"/>
    <p:sldId id="296" r:id="rId31"/>
    <p:sldId id="271" r:id="rId32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ertaina 2 -Enfasia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71" autoAdjust="0"/>
  </p:normalViewPr>
  <p:slideViewPr>
    <p:cSldViewPr>
      <p:cViewPr>
        <p:scale>
          <a:sx n="77" d="100"/>
          <a:sy n="77" d="100"/>
        </p:scale>
        <p:origin x="-11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217277802976658E-2"/>
          <c:y val="5.4174640243235372E-2"/>
          <c:w val="0.94062500000000004"/>
          <c:h val="0.91427008176763391"/>
        </c:manualLayout>
      </c:layout>
      <c:lineChart>
        <c:grouping val="standar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UE-28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multiLvlStrRef>
              <c:f>Hoja1!$A$3:$B$56</c:f>
              <c:multiLvlStrCache>
                <c:ptCount val="5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  <c:pt idx="36">
                    <c:v>2014</c:v>
                  </c:pt>
                  <c:pt idx="48">
                    <c:v>2015</c:v>
                  </c:pt>
                </c:lvl>
              </c:multiLvlStrCache>
            </c:multiLvlStrRef>
          </c:cat>
          <c:val>
            <c:numRef>
              <c:f>Hoja1!$C$3:$C$56</c:f>
              <c:numCache>
                <c:formatCode>0.0</c:formatCode>
                <c:ptCount val="54"/>
                <c:pt idx="0">
                  <c:v>4.5999999999999996</c:v>
                </c:pt>
                <c:pt idx="1">
                  <c:v>6</c:v>
                </c:pt>
                <c:pt idx="2">
                  <c:v>6.2</c:v>
                </c:pt>
                <c:pt idx="3">
                  <c:v>5.0999999999999996</c:v>
                </c:pt>
                <c:pt idx="4">
                  <c:v>3.2</c:v>
                </c:pt>
                <c:pt idx="5">
                  <c:v>2.4</c:v>
                </c:pt>
                <c:pt idx="6">
                  <c:v>0</c:v>
                </c:pt>
                <c:pt idx="7">
                  <c:v>-2.4</c:v>
                </c:pt>
                <c:pt idx="8">
                  <c:v>-5.6</c:v>
                </c:pt>
                <c:pt idx="9">
                  <c:v>-6.7</c:v>
                </c:pt>
                <c:pt idx="10">
                  <c:v>-7.4</c:v>
                </c:pt>
                <c:pt idx="11">
                  <c:v>-7.4</c:v>
                </c:pt>
                <c:pt idx="12">
                  <c:v>-6.6</c:v>
                </c:pt>
                <c:pt idx="13">
                  <c:v>-4.8</c:v>
                </c:pt>
                <c:pt idx="14">
                  <c:v>-7.1</c:v>
                </c:pt>
                <c:pt idx="15">
                  <c:v>-7.3</c:v>
                </c:pt>
                <c:pt idx="16">
                  <c:v>-10.8</c:v>
                </c:pt>
                <c:pt idx="17">
                  <c:v>-11.6</c:v>
                </c:pt>
                <c:pt idx="18">
                  <c:v>-12.3</c:v>
                </c:pt>
                <c:pt idx="19">
                  <c:v>-14.2</c:v>
                </c:pt>
                <c:pt idx="20">
                  <c:v>-14.1</c:v>
                </c:pt>
                <c:pt idx="21">
                  <c:v>-15.4</c:v>
                </c:pt>
                <c:pt idx="22">
                  <c:v>-13.9</c:v>
                </c:pt>
                <c:pt idx="23">
                  <c:v>-12.2</c:v>
                </c:pt>
                <c:pt idx="24">
                  <c:v>-12.5</c:v>
                </c:pt>
                <c:pt idx="25">
                  <c:v>-10.7</c:v>
                </c:pt>
                <c:pt idx="26">
                  <c:v>-11.6</c:v>
                </c:pt>
                <c:pt idx="27">
                  <c:v>-12.8</c:v>
                </c:pt>
                <c:pt idx="28">
                  <c:v>-12.2</c:v>
                </c:pt>
                <c:pt idx="29">
                  <c:v>-11.1</c:v>
                </c:pt>
                <c:pt idx="30">
                  <c:v>-9.9</c:v>
                </c:pt>
                <c:pt idx="31">
                  <c:v>-7.2</c:v>
                </c:pt>
                <c:pt idx="32">
                  <c:v>-5.0999999999999996</c:v>
                </c:pt>
                <c:pt idx="33">
                  <c:v>-4.3</c:v>
                </c:pt>
                <c:pt idx="34">
                  <c:v>-2</c:v>
                </c:pt>
                <c:pt idx="35">
                  <c:v>-2</c:v>
                </c:pt>
                <c:pt idx="36">
                  <c:v>-2.5</c:v>
                </c:pt>
                <c:pt idx="37">
                  <c:v>-2.4</c:v>
                </c:pt>
                <c:pt idx="38" formatCode="General">
                  <c:v>-2.6</c:v>
                </c:pt>
                <c:pt idx="39" formatCode="General">
                  <c:v>-1.7</c:v>
                </c:pt>
                <c:pt idx="40" formatCode="General">
                  <c:v>-1.8</c:v>
                </c:pt>
                <c:pt idx="41" formatCode="General">
                  <c:v>-2.4</c:v>
                </c:pt>
                <c:pt idx="42" formatCode="General">
                  <c:v>-2.5</c:v>
                </c:pt>
                <c:pt idx="43" formatCode="General">
                  <c:v>-3.1</c:v>
                </c:pt>
                <c:pt idx="44" formatCode="General">
                  <c:v>-4.0999999999999996</c:v>
                </c:pt>
                <c:pt idx="45" formatCode="General">
                  <c:v>-3.5</c:v>
                </c:pt>
                <c:pt idx="46" formatCode="General">
                  <c:v>-2.8</c:v>
                </c:pt>
                <c:pt idx="47" formatCode="General">
                  <c:v>-3.5</c:v>
                </c:pt>
                <c:pt idx="48" formatCode="General">
                  <c:v>-3.1</c:v>
                </c:pt>
                <c:pt idx="49">
                  <c:v>-3</c:v>
                </c:pt>
                <c:pt idx="50" formatCode="General">
                  <c:v>-2.7</c:v>
                </c:pt>
                <c:pt idx="51" formatCode="General">
                  <c:v>-3</c:v>
                </c:pt>
                <c:pt idx="52" formatCode="General">
                  <c:v>-2.6</c:v>
                </c:pt>
                <c:pt idx="53" formatCode="General">
                  <c:v>-3.3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Hoja1!$D$2</c:f>
              <c:strCache>
                <c:ptCount val="1"/>
                <c:pt idx="0">
                  <c:v>Estado</c:v>
                </c:pt>
              </c:strCache>
            </c:strRef>
          </c:tx>
          <c:spPr>
            <a:ln w="25400">
              <a:solidFill>
                <a:schemeClr val="bg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Hoja1!$A$3:$B$56</c:f>
              <c:multiLvlStrCache>
                <c:ptCount val="5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  <c:pt idx="36">
                    <c:v>2014</c:v>
                  </c:pt>
                  <c:pt idx="48">
                    <c:v>2015</c:v>
                  </c:pt>
                </c:lvl>
              </c:multiLvlStrCache>
            </c:multiLvlStrRef>
          </c:cat>
          <c:val>
            <c:numRef>
              <c:f>Hoja1!$D$3:$D$56</c:f>
              <c:numCache>
                <c:formatCode>0.0</c:formatCode>
                <c:ptCount val="54"/>
                <c:pt idx="0">
                  <c:v>-8.3000000000000007</c:v>
                </c:pt>
                <c:pt idx="1">
                  <c:v>-7.2</c:v>
                </c:pt>
                <c:pt idx="2">
                  <c:v>-10.199999999999999</c:v>
                </c:pt>
                <c:pt idx="3">
                  <c:v>-10.6</c:v>
                </c:pt>
                <c:pt idx="4">
                  <c:v>-11.9</c:v>
                </c:pt>
                <c:pt idx="5">
                  <c:v>-9.6</c:v>
                </c:pt>
                <c:pt idx="6">
                  <c:v>-13.3</c:v>
                </c:pt>
                <c:pt idx="7">
                  <c:v>-13.9</c:v>
                </c:pt>
                <c:pt idx="8">
                  <c:v>-16</c:v>
                </c:pt>
                <c:pt idx="9">
                  <c:v>-13.8</c:v>
                </c:pt>
                <c:pt idx="10">
                  <c:v>-16.899999999999999</c:v>
                </c:pt>
                <c:pt idx="11">
                  <c:v>-18.8</c:v>
                </c:pt>
                <c:pt idx="12">
                  <c:v>-14.8</c:v>
                </c:pt>
                <c:pt idx="13">
                  <c:v>-14.2</c:v>
                </c:pt>
                <c:pt idx="14">
                  <c:v>-15.5</c:v>
                </c:pt>
                <c:pt idx="15">
                  <c:v>-17.5</c:v>
                </c:pt>
                <c:pt idx="16">
                  <c:v>-15.6</c:v>
                </c:pt>
                <c:pt idx="17">
                  <c:v>-19</c:v>
                </c:pt>
                <c:pt idx="18">
                  <c:v>-18.600000000000001</c:v>
                </c:pt>
                <c:pt idx="19">
                  <c:v>-22.2</c:v>
                </c:pt>
                <c:pt idx="20">
                  <c:v>-19.3</c:v>
                </c:pt>
                <c:pt idx="21">
                  <c:v>-20.5</c:v>
                </c:pt>
                <c:pt idx="22">
                  <c:v>-17.2</c:v>
                </c:pt>
                <c:pt idx="23">
                  <c:v>-16</c:v>
                </c:pt>
                <c:pt idx="24">
                  <c:v>-18.600000000000001</c:v>
                </c:pt>
                <c:pt idx="25">
                  <c:v>-13.5</c:v>
                </c:pt>
                <c:pt idx="26">
                  <c:v>-15.7</c:v>
                </c:pt>
                <c:pt idx="27">
                  <c:v>-17.399999999999999</c:v>
                </c:pt>
                <c:pt idx="28">
                  <c:v>-14.7</c:v>
                </c:pt>
                <c:pt idx="29">
                  <c:v>-14.2</c:v>
                </c:pt>
                <c:pt idx="30">
                  <c:v>-14.2</c:v>
                </c:pt>
                <c:pt idx="31">
                  <c:v>-12.7</c:v>
                </c:pt>
                <c:pt idx="32">
                  <c:v>-11.4</c:v>
                </c:pt>
                <c:pt idx="33">
                  <c:v>-14.2</c:v>
                </c:pt>
                <c:pt idx="34">
                  <c:v>-11.7</c:v>
                </c:pt>
                <c:pt idx="35">
                  <c:v>-8.8000000000000007</c:v>
                </c:pt>
                <c:pt idx="36" formatCode="General">
                  <c:v>-9.5</c:v>
                </c:pt>
                <c:pt idx="37">
                  <c:v>-8.1</c:v>
                </c:pt>
                <c:pt idx="38" formatCode="General">
                  <c:v>-9.6</c:v>
                </c:pt>
                <c:pt idx="39" formatCode="General">
                  <c:v>-9.3000000000000007</c:v>
                </c:pt>
                <c:pt idx="40">
                  <c:v>-8</c:v>
                </c:pt>
                <c:pt idx="41" formatCode="General">
                  <c:v>-7.4</c:v>
                </c:pt>
                <c:pt idx="42" formatCode="General">
                  <c:v>-5.7</c:v>
                </c:pt>
                <c:pt idx="43" formatCode="General">
                  <c:v>-5.7</c:v>
                </c:pt>
                <c:pt idx="44" formatCode="General">
                  <c:v>-5.7</c:v>
                </c:pt>
                <c:pt idx="45">
                  <c:v>-6</c:v>
                </c:pt>
                <c:pt idx="46" formatCode="General">
                  <c:v>-4</c:v>
                </c:pt>
                <c:pt idx="47" formatCode="General">
                  <c:v>-5.8</c:v>
                </c:pt>
                <c:pt idx="48" formatCode="General">
                  <c:v>-4.5</c:v>
                </c:pt>
                <c:pt idx="49" formatCode="General">
                  <c:v>-4.3</c:v>
                </c:pt>
                <c:pt idx="50" formatCode="General">
                  <c:v>-0.9</c:v>
                </c:pt>
                <c:pt idx="51" formatCode="General">
                  <c:v>0.2</c:v>
                </c:pt>
                <c:pt idx="52" formatCode="General">
                  <c:v>1.4</c:v>
                </c:pt>
                <c:pt idx="53" formatCode="General">
                  <c:v>1.2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Hoja1!$E$2</c:f>
              <c:strCache>
                <c:ptCount val="1"/>
                <c:pt idx="0">
                  <c:v>C.A. de Euskadi</c:v>
                </c:pt>
              </c:strCache>
            </c:strRef>
          </c:tx>
          <c:spPr>
            <a:ln w="25400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Hoja1!$A$3:$B$56</c:f>
              <c:multiLvlStrCache>
                <c:ptCount val="5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  <c:pt idx="43">
                    <c:v>8</c:v>
                  </c:pt>
                  <c:pt idx="44">
                    <c:v>9</c:v>
                  </c:pt>
                  <c:pt idx="45">
                    <c:v>10</c:v>
                  </c:pt>
                  <c:pt idx="46">
                    <c:v>11</c:v>
                  </c:pt>
                  <c:pt idx="47">
                    <c:v>12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5</c:v>
                  </c:pt>
                  <c:pt idx="53">
                    <c:v>6</c:v>
                  </c:pt>
                </c:lvl>
                <c:lvl>
                  <c:pt idx="0">
                    <c:v>2011</c:v>
                  </c:pt>
                  <c:pt idx="12">
                    <c:v>2012</c:v>
                  </c:pt>
                  <c:pt idx="24">
                    <c:v>2013</c:v>
                  </c:pt>
                  <c:pt idx="36">
                    <c:v>2014</c:v>
                  </c:pt>
                  <c:pt idx="48">
                    <c:v>2015</c:v>
                  </c:pt>
                </c:lvl>
              </c:multiLvlStrCache>
            </c:multiLvlStrRef>
          </c:cat>
          <c:val>
            <c:numRef>
              <c:f>Hoja1!$E$3:$E$56</c:f>
              <c:numCache>
                <c:formatCode>0.0</c:formatCode>
                <c:ptCount val="54"/>
                <c:pt idx="0">
                  <c:v>-10.799999999999999</c:v>
                </c:pt>
                <c:pt idx="1">
                  <c:v>-9.1166666666666654</c:v>
                </c:pt>
                <c:pt idx="2">
                  <c:v>-8.85</c:v>
                </c:pt>
                <c:pt idx="3">
                  <c:v>-9.2999999999999989</c:v>
                </c:pt>
                <c:pt idx="4">
                  <c:v>-10.199999999999999</c:v>
                </c:pt>
                <c:pt idx="5">
                  <c:v>-12.266666666666666</c:v>
                </c:pt>
                <c:pt idx="6">
                  <c:v>-13.116666666666667</c:v>
                </c:pt>
                <c:pt idx="7">
                  <c:v>-15.4</c:v>
                </c:pt>
                <c:pt idx="8">
                  <c:v>-15.649999999999999</c:v>
                </c:pt>
                <c:pt idx="9">
                  <c:v>-16.650000000000002</c:v>
                </c:pt>
                <c:pt idx="10">
                  <c:v>-17.116666666666667</c:v>
                </c:pt>
                <c:pt idx="11">
                  <c:v>-17.633333333333329</c:v>
                </c:pt>
                <c:pt idx="12">
                  <c:v>-19.716666666666665</c:v>
                </c:pt>
                <c:pt idx="13">
                  <c:v>-19.666666666666668</c:v>
                </c:pt>
                <c:pt idx="14">
                  <c:v>-21.05</c:v>
                </c:pt>
                <c:pt idx="15">
                  <c:v>-21.283333333333331</c:v>
                </c:pt>
                <c:pt idx="16">
                  <c:v>-22.366666666666671</c:v>
                </c:pt>
                <c:pt idx="17">
                  <c:v>-22.616666666666664</c:v>
                </c:pt>
                <c:pt idx="18">
                  <c:v>-22.966666666666669</c:v>
                </c:pt>
                <c:pt idx="19">
                  <c:v>-24.333333333333332</c:v>
                </c:pt>
                <c:pt idx="20">
                  <c:v>-24.900000000000002</c:v>
                </c:pt>
                <c:pt idx="21">
                  <c:v>-26.433333333333334</c:v>
                </c:pt>
                <c:pt idx="22">
                  <c:v>-25.966666666666669</c:v>
                </c:pt>
                <c:pt idx="23">
                  <c:v>-26.45</c:v>
                </c:pt>
                <c:pt idx="24">
                  <c:v>-25.599999999999998</c:v>
                </c:pt>
                <c:pt idx="25">
                  <c:v>-24.75</c:v>
                </c:pt>
                <c:pt idx="26">
                  <c:v>-23.75</c:v>
                </c:pt>
                <c:pt idx="27">
                  <c:v>-21.633333333333336</c:v>
                </c:pt>
                <c:pt idx="28">
                  <c:v>-19.583333333333332</c:v>
                </c:pt>
                <c:pt idx="29">
                  <c:v>-18.183333333333334</c:v>
                </c:pt>
                <c:pt idx="30">
                  <c:v>-18.666666666666668</c:v>
                </c:pt>
                <c:pt idx="31">
                  <c:v>-18.466666666666665</c:v>
                </c:pt>
                <c:pt idx="32">
                  <c:v>-18.566666666666666</c:v>
                </c:pt>
                <c:pt idx="33">
                  <c:v>-19.383333333333333</c:v>
                </c:pt>
                <c:pt idx="34">
                  <c:v>-20.033333333333331</c:v>
                </c:pt>
                <c:pt idx="35">
                  <c:v>-20.016666666666666</c:v>
                </c:pt>
                <c:pt idx="36">
                  <c:v>-18.166666666666668</c:v>
                </c:pt>
                <c:pt idx="37">
                  <c:v>-16.666666666666668</c:v>
                </c:pt>
                <c:pt idx="38">
                  <c:v>-15.283333333333333</c:v>
                </c:pt>
                <c:pt idx="39">
                  <c:v>-13.65</c:v>
                </c:pt>
                <c:pt idx="40">
                  <c:v>-12.899999999999999</c:v>
                </c:pt>
                <c:pt idx="41">
                  <c:v>-11.333333333333334</c:v>
                </c:pt>
                <c:pt idx="42">
                  <c:v>-11.416666666666666</c:v>
                </c:pt>
                <c:pt idx="43">
                  <c:v>-10.616666666666667</c:v>
                </c:pt>
                <c:pt idx="44">
                  <c:v>-10</c:v>
                </c:pt>
                <c:pt idx="45">
                  <c:v>-9.7833333333333332</c:v>
                </c:pt>
                <c:pt idx="46">
                  <c:v>-9.0500000000000007</c:v>
                </c:pt>
                <c:pt idx="47">
                  <c:v>-8.2333333333333325</c:v>
                </c:pt>
                <c:pt idx="48">
                  <c:v>-5.6833333333333336</c:v>
                </c:pt>
                <c:pt idx="49">
                  <c:v>-4.8999999999999995</c:v>
                </c:pt>
                <c:pt idx="50" formatCode="General">
                  <c:v>-4.166666666666667</c:v>
                </c:pt>
                <c:pt idx="51" formatCode="General">
                  <c:v>-3.1800000000000006</c:v>
                </c:pt>
                <c:pt idx="52" formatCode="General">
                  <c:v>-2.8000000000000003</c:v>
                </c:pt>
                <c:pt idx="53" formatCode="General">
                  <c:v>-2.2666666666666671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58688"/>
        <c:axId val="147060224"/>
      </c:lineChart>
      <c:catAx>
        <c:axId val="14705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9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u-ES"/>
          </a:p>
        </c:txPr>
        <c:crossAx val="147060224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147060224"/>
        <c:scaling>
          <c:orientation val="minMax"/>
          <c:max val="10"/>
          <c:min val="-30"/>
        </c:scaling>
        <c:delete val="0"/>
        <c:axPos val="l"/>
        <c:majorGridlines>
          <c:spPr>
            <a:ln w="2590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u-ES"/>
          </a:p>
        </c:txPr>
        <c:crossAx val="147058688"/>
        <c:crosses val="autoZero"/>
        <c:crossBetween val="between"/>
        <c:majorUnit val="10"/>
        <c:minorUnit val="5"/>
      </c:valAx>
      <c:spPr>
        <a:noFill/>
        <a:ln w="1036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550047187750909"/>
          <c:y val="3.2187439984636065E-2"/>
          <c:w val="0.22146567267195358"/>
          <c:h val="0.18746021576943545"/>
        </c:manualLayout>
      </c:layout>
      <c:overlay val="0"/>
      <c:spPr>
        <a:solidFill>
          <a:srgbClr val="FFFFFF"/>
        </a:solidFill>
        <a:ln w="20722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u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1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u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12777274460922E-2"/>
          <c:y val="5.592774806992095E-2"/>
          <c:w val="0.86998948842848234"/>
          <c:h val="0.79239326159927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2. Industria y energía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u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Hoja1!$A$13:$A$22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Hoja1!$C$13:$C$22</c:f>
              <c:numCache>
                <c:formatCode>#,##0.0</c:formatCode>
                <c:ptCount val="10"/>
                <c:pt idx="0">
                  <c:v>29.733691637859128</c:v>
                </c:pt>
                <c:pt idx="1">
                  <c:v>29.269046146473411</c:v>
                </c:pt>
                <c:pt idx="2">
                  <c:v>28.64372492148642</c:v>
                </c:pt>
                <c:pt idx="3">
                  <c:v>27.895911081181907</c:v>
                </c:pt>
                <c:pt idx="4">
                  <c:v>23.874042465474869</c:v>
                </c:pt>
                <c:pt idx="5">
                  <c:v>24.756393566796845</c:v>
                </c:pt>
                <c:pt idx="6">
                  <c:v>24.856975084520737</c:v>
                </c:pt>
                <c:pt idx="7">
                  <c:v>24.203209813374869</c:v>
                </c:pt>
                <c:pt idx="8">
                  <c:v>23.911117426063775</c:v>
                </c:pt>
                <c:pt idx="9">
                  <c:v>23.6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459904"/>
        <c:axId val="190462592"/>
      </c:barChart>
      <c:catAx>
        <c:axId val="19045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u-ES"/>
          </a:p>
        </c:txPr>
        <c:crossAx val="190462592"/>
        <c:crossesAt val="0"/>
        <c:auto val="1"/>
        <c:lblAlgn val="ctr"/>
        <c:lblOffset val="100"/>
        <c:noMultiLvlLbl val="0"/>
      </c:catAx>
      <c:valAx>
        <c:axId val="190462592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9045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  <a:alpha val="50196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u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507892236503477E-2"/>
          <c:y val="5.6413264180143537E-2"/>
          <c:w val="0.94062500000000004"/>
          <c:h val="0.8367117247019861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EAE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</c:dPt>
          <c:dPt>
            <c:idx val="18"/>
            <c:bubble3D val="0"/>
          </c:dPt>
          <c:dPt>
            <c:idx val="22"/>
            <c:bubble3D val="0"/>
          </c:dPt>
          <c:dPt>
            <c:idx val="23"/>
            <c:bubble3D val="0"/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u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Hoja1!$B$2:$B$25</c:f>
              <c:numCache>
                <c:formatCode>#,##0</c:formatCode>
                <c:ptCount val="24"/>
                <c:pt idx="0">
                  <c:v>61983</c:v>
                </c:pt>
                <c:pt idx="1">
                  <c:v>69315</c:v>
                </c:pt>
                <c:pt idx="2">
                  <c:v>86166</c:v>
                </c:pt>
                <c:pt idx="3">
                  <c:v>48041</c:v>
                </c:pt>
                <c:pt idx="4">
                  <c:v>20599</c:v>
                </c:pt>
                <c:pt idx="5">
                  <c:v>11816</c:v>
                </c:pt>
                <c:pt idx="6">
                  <c:v>17480</c:v>
                </c:pt>
                <c:pt idx="7">
                  <c:v>7814</c:v>
                </c:pt>
                <c:pt idx="8">
                  <c:v>7043</c:v>
                </c:pt>
                <c:pt idx="9">
                  <c:v>6257</c:v>
                </c:pt>
                <c:pt idx="10">
                  <c:v>5792</c:v>
                </c:pt>
                <c:pt idx="11">
                  <c:v>5650</c:v>
                </c:pt>
                <c:pt idx="12">
                  <c:v>12035</c:v>
                </c:pt>
                <c:pt idx="13">
                  <c:v>5614</c:v>
                </c:pt>
                <c:pt idx="14">
                  <c:v>6158</c:v>
                </c:pt>
                <c:pt idx="15">
                  <c:v>3338</c:v>
                </c:pt>
                <c:pt idx="16">
                  <c:v>4815</c:v>
                </c:pt>
                <c:pt idx="17">
                  <c:v>12794</c:v>
                </c:pt>
                <c:pt idx="18">
                  <c:v>68722</c:v>
                </c:pt>
                <c:pt idx="19">
                  <c:v>35426</c:v>
                </c:pt>
                <c:pt idx="20">
                  <c:v>22072</c:v>
                </c:pt>
                <c:pt idx="21">
                  <c:v>37429</c:v>
                </c:pt>
                <c:pt idx="22">
                  <c:v>31790</c:v>
                </c:pt>
                <c:pt idx="23">
                  <c:v>16747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Suspensión temporal de empleo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Hoja1!$C$2:$C$25</c:f>
              <c:numCache>
                <c:formatCode>#,##0</c:formatCode>
                <c:ptCount val="24"/>
                <c:pt idx="0">
                  <c:v>52114</c:v>
                </c:pt>
                <c:pt idx="1">
                  <c:v>54987</c:v>
                </c:pt>
                <c:pt idx="2">
                  <c:v>68297</c:v>
                </c:pt>
                <c:pt idx="3">
                  <c:v>38179</c:v>
                </c:pt>
                <c:pt idx="4">
                  <c:v>12965</c:v>
                </c:pt>
                <c:pt idx="5">
                  <c:v>7696</c:v>
                </c:pt>
                <c:pt idx="6">
                  <c:v>11155</c:v>
                </c:pt>
                <c:pt idx="7">
                  <c:v>3046</c:v>
                </c:pt>
                <c:pt idx="8">
                  <c:v>3441</c:v>
                </c:pt>
                <c:pt idx="9">
                  <c:v>3442</c:v>
                </c:pt>
                <c:pt idx="10">
                  <c:v>4252</c:v>
                </c:pt>
                <c:pt idx="11">
                  <c:v>3331</c:v>
                </c:pt>
                <c:pt idx="12">
                  <c:v>8624</c:v>
                </c:pt>
                <c:pt idx="13">
                  <c:v>3478</c:v>
                </c:pt>
                <c:pt idx="14">
                  <c:v>4714</c:v>
                </c:pt>
                <c:pt idx="15">
                  <c:v>1704</c:v>
                </c:pt>
                <c:pt idx="16">
                  <c:v>3856</c:v>
                </c:pt>
                <c:pt idx="17">
                  <c:v>11216</c:v>
                </c:pt>
                <c:pt idx="18">
                  <c:v>65574</c:v>
                </c:pt>
                <c:pt idx="19">
                  <c:v>32349</c:v>
                </c:pt>
                <c:pt idx="20">
                  <c:v>17991</c:v>
                </c:pt>
                <c:pt idx="21">
                  <c:v>28627</c:v>
                </c:pt>
                <c:pt idx="22">
                  <c:v>24104</c:v>
                </c:pt>
                <c:pt idx="23">
                  <c:v>12091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Redución de jornada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Hoja1!$D$2:$D$25</c:f>
              <c:numCache>
                <c:formatCode>#,##0</c:formatCode>
                <c:ptCount val="24"/>
                <c:pt idx="0">
                  <c:v>4100</c:v>
                </c:pt>
                <c:pt idx="1">
                  <c:v>3172</c:v>
                </c:pt>
                <c:pt idx="2">
                  <c:v>3539</c:v>
                </c:pt>
                <c:pt idx="3">
                  <c:v>1411</c:v>
                </c:pt>
                <c:pt idx="4">
                  <c:v>2294</c:v>
                </c:pt>
                <c:pt idx="5">
                  <c:v>30</c:v>
                </c:pt>
                <c:pt idx="6">
                  <c:v>3424</c:v>
                </c:pt>
                <c:pt idx="7">
                  <c:v>2172</c:v>
                </c:pt>
                <c:pt idx="8">
                  <c:v>2129</c:v>
                </c:pt>
                <c:pt idx="9">
                  <c:v>1064</c:v>
                </c:pt>
                <c:pt idx="10">
                  <c:v>32</c:v>
                </c:pt>
                <c:pt idx="11">
                  <c:v>21</c:v>
                </c:pt>
                <c:pt idx="12" formatCode="General">
                  <c:v>155</c:v>
                </c:pt>
                <c:pt idx="13" formatCode="General">
                  <c:v>25</c:v>
                </c:pt>
                <c:pt idx="14" formatCode="General">
                  <c:v>41</c:v>
                </c:pt>
                <c:pt idx="15" formatCode="General">
                  <c:v>4</c:v>
                </c:pt>
                <c:pt idx="16" formatCode="General">
                  <c:v>17</c:v>
                </c:pt>
                <c:pt idx="17" formatCode="General">
                  <c:v>108</c:v>
                </c:pt>
                <c:pt idx="18">
                  <c:v>1170</c:v>
                </c:pt>
                <c:pt idx="19">
                  <c:v>1051</c:v>
                </c:pt>
                <c:pt idx="20">
                  <c:v>2203</c:v>
                </c:pt>
                <c:pt idx="21">
                  <c:v>5466</c:v>
                </c:pt>
                <c:pt idx="22">
                  <c:v>5814</c:v>
                </c:pt>
                <c:pt idx="23">
                  <c:v>3196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Rescisión de contratos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22"/>
            <c:bubble3D val="0"/>
          </c:dPt>
          <c:dPt>
            <c:idx val="23"/>
            <c:bubble3D val="0"/>
          </c:dPt>
          <c:cat>
            <c:numRef>
              <c:f>Hoja1!$A$2:$A$25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Hoja1!$E$2:$E$25</c:f>
              <c:numCache>
                <c:formatCode>#,##0</c:formatCode>
                <c:ptCount val="24"/>
                <c:pt idx="0">
                  <c:v>5769</c:v>
                </c:pt>
                <c:pt idx="1">
                  <c:v>11156</c:v>
                </c:pt>
                <c:pt idx="2">
                  <c:v>14330</c:v>
                </c:pt>
                <c:pt idx="3">
                  <c:v>8451</c:v>
                </c:pt>
                <c:pt idx="4">
                  <c:v>5340</c:v>
                </c:pt>
                <c:pt idx="5">
                  <c:v>4090</c:v>
                </c:pt>
                <c:pt idx="6">
                  <c:v>2901</c:v>
                </c:pt>
                <c:pt idx="7">
                  <c:v>2596</c:v>
                </c:pt>
                <c:pt idx="8">
                  <c:v>1473</c:v>
                </c:pt>
                <c:pt idx="9">
                  <c:v>1751</c:v>
                </c:pt>
                <c:pt idx="10">
                  <c:v>1508</c:v>
                </c:pt>
                <c:pt idx="11">
                  <c:v>2298</c:v>
                </c:pt>
                <c:pt idx="12">
                  <c:v>3256</c:v>
                </c:pt>
                <c:pt idx="13">
                  <c:v>2111</c:v>
                </c:pt>
                <c:pt idx="14">
                  <c:v>1403</c:v>
                </c:pt>
                <c:pt idx="15">
                  <c:v>1630</c:v>
                </c:pt>
                <c:pt idx="16" formatCode="General">
                  <c:v>942</c:v>
                </c:pt>
                <c:pt idx="17">
                  <c:v>1470</c:v>
                </c:pt>
                <c:pt idx="18">
                  <c:v>1978</c:v>
                </c:pt>
                <c:pt idx="19">
                  <c:v>2026</c:v>
                </c:pt>
                <c:pt idx="20">
                  <c:v>1878</c:v>
                </c:pt>
                <c:pt idx="21">
                  <c:v>3336</c:v>
                </c:pt>
                <c:pt idx="22">
                  <c:v>1872</c:v>
                </c:pt>
                <c:pt idx="23">
                  <c:v>1460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807104"/>
        <c:axId val="215808640"/>
      </c:lineChart>
      <c:catAx>
        <c:axId val="2158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21580864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15808640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215807104"/>
        <c:crosses val="autoZero"/>
        <c:crossBetween val="between"/>
        <c:majorUnit val="20000"/>
        <c:min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73830737394703"/>
          <c:y val="0.12807230828520866"/>
          <c:w val="0.33627753717915038"/>
          <c:h val="0.351122354448628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u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u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42763404295275E-2"/>
          <c:y val="5.4301150937380624E-2"/>
          <c:w val="0.89598070974570077"/>
          <c:h val="0.82157251440463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 Total empresas concursadas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u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Hoja1!$B$3:$B$12</c:f>
              <c:numCache>
                <c:formatCode>#,##0</c:formatCode>
                <c:ptCount val="10"/>
                <c:pt idx="0">
                  <c:v>100</c:v>
                </c:pt>
                <c:pt idx="1">
                  <c:v>92</c:v>
                </c:pt>
                <c:pt idx="2">
                  <c:v>104</c:v>
                </c:pt>
                <c:pt idx="3">
                  <c:v>196</c:v>
                </c:pt>
                <c:pt idx="4">
                  <c:v>309</c:v>
                </c:pt>
                <c:pt idx="5">
                  <c:v>305</c:v>
                </c:pt>
                <c:pt idx="6">
                  <c:v>381</c:v>
                </c:pt>
                <c:pt idx="7" formatCode="General">
                  <c:v>538</c:v>
                </c:pt>
                <c:pt idx="8" formatCode="General">
                  <c:v>590</c:v>
                </c:pt>
                <c:pt idx="9" formatCode="General">
                  <c:v>458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 Empresas de Industria y energía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u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Hoja1!$A$3:$A$12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Hoja1!$C$3:$C$12</c:f>
              <c:numCache>
                <c:formatCode>#,##0</c:formatCode>
                <c:ptCount val="10"/>
                <c:pt idx="0" formatCode="General">
                  <c:v>52</c:v>
                </c:pt>
                <c:pt idx="1">
                  <c:v>46</c:v>
                </c:pt>
                <c:pt idx="2">
                  <c:v>44</c:v>
                </c:pt>
                <c:pt idx="3">
                  <c:v>65</c:v>
                </c:pt>
                <c:pt idx="4">
                  <c:v>135</c:v>
                </c:pt>
                <c:pt idx="5">
                  <c:v>99</c:v>
                </c:pt>
                <c:pt idx="6">
                  <c:v>94</c:v>
                </c:pt>
                <c:pt idx="7" formatCode="General">
                  <c:v>161</c:v>
                </c:pt>
                <c:pt idx="8" formatCode="General">
                  <c:v>151</c:v>
                </c:pt>
                <c:pt idx="9" formatCode="General">
                  <c:v>110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5913984"/>
        <c:axId val="215915520"/>
      </c:barChart>
      <c:catAx>
        <c:axId val="2159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u-ES"/>
          </a:p>
        </c:txPr>
        <c:crossAx val="215915520"/>
        <c:crossesAt val="0"/>
        <c:auto val="1"/>
        <c:lblAlgn val="ctr"/>
        <c:lblOffset val="100"/>
        <c:noMultiLvlLbl val="0"/>
      </c:catAx>
      <c:valAx>
        <c:axId val="215915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21591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842896035606581E-2"/>
          <c:y val="0.10357375877796615"/>
          <c:w val="0.3601156286185842"/>
          <c:h val="0.1584396514067835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u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u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846CF-363E-442B-8E1B-AF4FA0988F33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B453555-6C1A-418E-987E-91A2AFBD4E98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sz="1200" b="1" dirty="0" smtClean="0">
              <a:solidFill>
                <a:srgbClr val="C00000"/>
              </a:solidFill>
            </a:rPr>
            <a:t>PERSONAS </a:t>
          </a:r>
          <a:endParaRPr lang="es-ES" sz="1200" b="1" dirty="0">
            <a:solidFill>
              <a:srgbClr val="C00000"/>
            </a:solidFill>
          </a:endParaRPr>
        </a:p>
      </dgm:t>
    </dgm:pt>
    <dgm:pt modelId="{C2741A1F-5966-4C9E-991B-7C862429BA58}" type="parTrans" cxnId="{8D3277AA-5F9F-4468-96C7-C5F8D00F3B21}">
      <dgm:prSet/>
      <dgm:spPr/>
      <dgm:t>
        <a:bodyPr/>
        <a:lstStyle/>
        <a:p>
          <a:endParaRPr lang="es-ES"/>
        </a:p>
      </dgm:t>
    </dgm:pt>
    <dgm:pt modelId="{4D85458B-1E9E-450C-A0F4-27547571882A}" type="sibTrans" cxnId="{8D3277AA-5F9F-4468-96C7-C5F8D00F3B21}">
      <dgm:prSet/>
      <dgm:spPr/>
      <dgm:t>
        <a:bodyPr/>
        <a:lstStyle/>
        <a:p>
          <a:endParaRPr lang="es-ES"/>
        </a:p>
      </dgm:t>
    </dgm:pt>
    <dgm:pt modelId="{A29EA7B7-376D-45D2-851C-95C1183361F5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sz="1200" b="1" dirty="0" smtClean="0">
              <a:solidFill>
                <a:srgbClr val="C00000"/>
              </a:solidFill>
            </a:rPr>
            <a:t>GESTIÓN AVANZADA </a:t>
          </a:r>
          <a:endParaRPr lang="es-ES" sz="1200" b="1" dirty="0">
            <a:solidFill>
              <a:srgbClr val="C00000"/>
            </a:solidFill>
          </a:endParaRPr>
        </a:p>
      </dgm:t>
    </dgm:pt>
    <dgm:pt modelId="{2FDF35AF-DACF-443B-8D9A-E1505C78D0D2}" type="parTrans" cxnId="{35C37B72-9892-4152-9B0F-1752CD55369E}">
      <dgm:prSet/>
      <dgm:spPr/>
      <dgm:t>
        <a:bodyPr/>
        <a:lstStyle/>
        <a:p>
          <a:endParaRPr lang="es-ES"/>
        </a:p>
      </dgm:t>
    </dgm:pt>
    <dgm:pt modelId="{735D1E14-9910-44BE-8BDE-F05167D4F81C}" type="sibTrans" cxnId="{35C37B72-9892-4152-9B0F-1752CD55369E}">
      <dgm:prSet/>
      <dgm:spPr/>
      <dgm:t>
        <a:bodyPr/>
        <a:lstStyle/>
        <a:p>
          <a:endParaRPr lang="es-ES"/>
        </a:p>
      </dgm:t>
    </dgm:pt>
    <dgm:pt modelId="{8D24E128-4151-46CB-BBAC-1FB5781528C6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sz="1200" b="1" dirty="0" smtClean="0">
              <a:solidFill>
                <a:srgbClr val="C00000"/>
              </a:solidFill>
            </a:rPr>
            <a:t>ESTRATEGIA DE NEGOCIO </a:t>
          </a:r>
          <a:endParaRPr lang="es-ES" sz="1200" b="1" dirty="0">
            <a:solidFill>
              <a:srgbClr val="C00000"/>
            </a:solidFill>
          </a:endParaRPr>
        </a:p>
      </dgm:t>
    </dgm:pt>
    <dgm:pt modelId="{AADBE23F-8509-4C1F-B6EA-C2F970D15BBA}" type="parTrans" cxnId="{36EA231C-67A5-45A9-9C66-323B62C0670B}">
      <dgm:prSet/>
      <dgm:spPr/>
      <dgm:t>
        <a:bodyPr/>
        <a:lstStyle/>
        <a:p>
          <a:endParaRPr lang="es-ES"/>
        </a:p>
      </dgm:t>
    </dgm:pt>
    <dgm:pt modelId="{7FC00794-A43F-4E68-A11C-8854673C5340}" type="sibTrans" cxnId="{36EA231C-67A5-45A9-9C66-323B62C0670B}">
      <dgm:prSet/>
      <dgm:spPr/>
      <dgm:t>
        <a:bodyPr/>
        <a:lstStyle/>
        <a:p>
          <a:endParaRPr lang="es-ES"/>
        </a:p>
      </dgm:t>
    </dgm:pt>
    <dgm:pt modelId="{2B64AC1E-5E16-4E6B-9D29-D2564501DABF}" type="pres">
      <dgm:prSet presAssocID="{052846CF-363E-442B-8E1B-AF4FA0988F3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81BD739-E89A-4C08-83B9-BA7E46A35EC7}" type="pres">
      <dgm:prSet presAssocID="{FB453555-6C1A-418E-987E-91A2AFBD4E98}" presName="gear1" presStyleLbl="node1" presStyleIdx="0" presStyleCnt="3" custLinFactNeighborX="11124" custLinFactNeighborY="-14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12ABA-07CD-4985-94BE-043D04EC9B3C}" type="pres">
      <dgm:prSet presAssocID="{FB453555-6C1A-418E-987E-91A2AFBD4E98}" presName="gear1srcNode" presStyleLbl="node1" presStyleIdx="0" presStyleCnt="3"/>
      <dgm:spPr/>
      <dgm:t>
        <a:bodyPr/>
        <a:lstStyle/>
        <a:p>
          <a:endParaRPr lang="es-ES"/>
        </a:p>
      </dgm:t>
    </dgm:pt>
    <dgm:pt modelId="{9931FC99-D2FC-462E-AC05-217414442B4B}" type="pres">
      <dgm:prSet presAssocID="{FB453555-6C1A-418E-987E-91A2AFBD4E98}" presName="gear1dstNode" presStyleLbl="node1" presStyleIdx="0" presStyleCnt="3"/>
      <dgm:spPr/>
      <dgm:t>
        <a:bodyPr/>
        <a:lstStyle/>
        <a:p>
          <a:endParaRPr lang="es-ES"/>
        </a:p>
      </dgm:t>
    </dgm:pt>
    <dgm:pt modelId="{1EFA2820-D41C-4660-9BC2-C1B84BFAF580}" type="pres">
      <dgm:prSet presAssocID="{A29EA7B7-376D-45D2-851C-95C1183361F5}" presName="gear2" presStyleLbl="node1" presStyleIdx="1" presStyleCnt="3" custScaleX="10598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5CE5E4-92CD-4804-B5BA-D8A0189E89B1}" type="pres">
      <dgm:prSet presAssocID="{A29EA7B7-376D-45D2-851C-95C1183361F5}" presName="gear2srcNode" presStyleLbl="node1" presStyleIdx="1" presStyleCnt="3"/>
      <dgm:spPr/>
      <dgm:t>
        <a:bodyPr/>
        <a:lstStyle/>
        <a:p>
          <a:endParaRPr lang="es-ES"/>
        </a:p>
      </dgm:t>
    </dgm:pt>
    <dgm:pt modelId="{CB0E7713-0940-4338-B8CB-79EF99F65805}" type="pres">
      <dgm:prSet presAssocID="{A29EA7B7-376D-45D2-851C-95C1183361F5}" presName="gear2dstNode" presStyleLbl="node1" presStyleIdx="1" presStyleCnt="3"/>
      <dgm:spPr/>
      <dgm:t>
        <a:bodyPr/>
        <a:lstStyle/>
        <a:p>
          <a:endParaRPr lang="es-ES"/>
        </a:p>
      </dgm:t>
    </dgm:pt>
    <dgm:pt modelId="{D1007EB1-3B36-49B7-92F5-83FDD1C78BD6}" type="pres">
      <dgm:prSet presAssocID="{8D24E128-4151-46CB-BBAC-1FB5781528C6}" presName="gear3" presStyleLbl="node1" presStyleIdx="2" presStyleCnt="3" custScaleX="111702"/>
      <dgm:spPr/>
      <dgm:t>
        <a:bodyPr/>
        <a:lstStyle/>
        <a:p>
          <a:endParaRPr lang="es-ES"/>
        </a:p>
      </dgm:t>
    </dgm:pt>
    <dgm:pt modelId="{07CE1CAF-31CC-4FDC-BC7B-6A8909D1993E}" type="pres">
      <dgm:prSet presAssocID="{8D24E128-4151-46CB-BBAC-1FB5781528C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356511-6BD5-4635-915B-D905F16136E7}" type="pres">
      <dgm:prSet presAssocID="{8D24E128-4151-46CB-BBAC-1FB5781528C6}" presName="gear3srcNode" presStyleLbl="node1" presStyleIdx="2" presStyleCnt="3"/>
      <dgm:spPr/>
      <dgm:t>
        <a:bodyPr/>
        <a:lstStyle/>
        <a:p>
          <a:endParaRPr lang="es-ES"/>
        </a:p>
      </dgm:t>
    </dgm:pt>
    <dgm:pt modelId="{FFD1BD4C-6CD9-4045-B40A-A5D9ACC562E1}" type="pres">
      <dgm:prSet presAssocID="{8D24E128-4151-46CB-BBAC-1FB5781528C6}" presName="gear3dstNode" presStyleLbl="node1" presStyleIdx="2" presStyleCnt="3"/>
      <dgm:spPr/>
      <dgm:t>
        <a:bodyPr/>
        <a:lstStyle/>
        <a:p>
          <a:endParaRPr lang="es-ES"/>
        </a:p>
      </dgm:t>
    </dgm:pt>
    <dgm:pt modelId="{8DD588E2-FFB4-4CE0-9123-22CD34EF75F9}" type="pres">
      <dgm:prSet presAssocID="{4D85458B-1E9E-450C-A0F4-27547571882A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9E100D01-6A17-41A9-9CAF-A09795CEC946}" type="pres">
      <dgm:prSet presAssocID="{735D1E14-9910-44BE-8BDE-F05167D4F81C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C417BFDD-A212-4D76-A705-7A3CF223C9D6}" type="pres">
      <dgm:prSet presAssocID="{7FC00794-A43F-4E68-A11C-8854673C5340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8D3277AA-5F9F-4468-96C7-C5F8D00F3B21}" srcId="{052846CF-363E-442B-8E1B-AF4FA0988F33}" destId="{FB453555-6C1A-418E-987E-91A2AFBD4E98}" srcOrd="0" destOrd="0" parTransId="{C2741A1F-5966-4C9E-991B-7C862429BA58}" sibTransId="{4D85458B-1E9E-450C-A0F4-27547571882A}"/>
    <dgm:cxn modelId="{646B2582-6195-4126-A12C-FFB64C8DC0CC}" type="presOf" srcId="{FB453555-6C1A-418E-987E-91A2AFBD4E98}" destId="{EAB12ABA-07CD-4985-94BE-043D04EC9B3C}" srcOrd="1" destOrd="0" presId="urn:microsoft.com/office/officeart/2005/8/layout/gear1"/>
    <dgm:cxn modelId="{FDFF9381-19D1-448D-9659-EBF4D3CDC213}" type="presOf" srcId="{8D24E128-4151-46CB-BBAC-1FB5781528C6}" destId="{08356511-6BD5-4635-915B-D905F16136E7}" srcOrd="2" destOrd="0" presId="urn:microsoft.com/office/officeart/2005/8/layout/gear1"/>
    <dgm:cxn modelId="{35C37B72-9892-4152-9B0F-1752CD55369E}" srcId="{052846CF-363E-442B-8E1B-AF4FA0988F33}" destId="{A29EA7B7-376D-45D2-851C-95C1183361F5}" srcOrd="1" destOrd="0" parTransId="{2FDF35AF-DACF-443B-8D9A-E1505C78D0D2}" sibTransId="{735D1E14-9910-44BE-8BDE-F05167D4F81C}"/>
    <dgm:cxn modelId="{E303F76D-934E-4C9A-AF89-33939597FC9D}" type="presOf" srcId="{A29EA7B7-376D-45D2-851C-95C1183361F5}" destId="{CB0E7713-0940-4338-B8CB-79EF99F65805}" srcOrd="2" destOrd="0" presId="urn:microsoft.com/office/officeart/2005/8/layout/gear1"/>
    <dgm:cxn modelId="{36EA231C-67A5-45A9-9C66-323B62C0670B}" srcId="{052846CF-363E-442B-8E1B-AF4FA0988F33}" destId="{8D24E128-4151-46CB-BBAC-1FB5781528C6}" srcOrd="2" destOrd="0" parTransId="{AADBE23F-8509-4C1F-B6EA-C2F970D15BBA}" sibTransId="{7FC00794-A43F-4E68-A11C-8854673C5340}"/>
    <dgm:cxn modelId="{B6496CBF-8714-48CC-9E83-752C21E98590}" type="presOf" srcId="{FB453555-6C1A-418E-987E-91A2AFBD4E98}" destId="{9931FC99-D2FC-462E-AC05-217414442B4B}" srcOrd="2" destOrd="0" presId="urn:microsoft.com/office/officeart/2005/8/layout/gear1"/>
    <dgm:cxn modelId="{4ACEAE6D-1FEF-49DA-A23D-DCBEB894DDD2}" type="presOf" srcId="{8D24E128-4151-46CB-BBAC-1FB5781528C6}" destId="{D1007EB1-3B36-49B7-92F5-83FDD1C78BD6}" srcOrd="0" destOrd="0" presId="urn:microsoft.com/office/officeart/2005/8/layout/gear1"/>
    <dgm:cxn modelId="{6A36B52A-FA16-4248-A980-1B582C7C97C6}" type="presOf" srcId="{FB453555-6C1A-418E-987E-91A2AFBD4E98}" destId="{881BD739-E89A-4C08-83B9-BA7E46A35EC7}" srcOrd="0" destOrd="0" presId="urn:microsoft.com/office/officeart/2005/8/layout/gear1"/>
    <dgm:cxn modelId="{5E516778-54FE-4F44-B9C1-EE823518E8BD}" type="presOf" srcId="{735D1E14-9910-44BE-8BDE-F05167D4F81C}" destId="{9E100D01-6A17-41A9-9CAF-A09795CEC946}" srcOrd="0" destOrd="0" presId="urn:microsoft.com/office/officeart/2005/8/layout/gear1"/>
    <dgm:cxn modelId="{2B9E39E4-AA06-416E-A92C-CBD60F9FEA5B}" type="presOf" srcId="{052846CF-363E-442B-8E1B-AF4FA0988F33}" destId="{2B64AC1E-5E16-4E6B-9D29-D2564501DABF}" srcOrd="0" destOrd="0" presId="urn:microsoft.com/office/officeart/2005/8/layout/gear1"/>
    <dgm:cxn modelId="{C4602572-85E4-44DE-8BE5-0621AA68EAC8}" type="presOf" srcId="{8D24E128-4151-46CB-BBAC-1FB5781528C6}" destId="{07CE1CAF-31CC-4FDC-BC7B-6A8909D1993E}" srcOrd="1" destOrd="0" presId="urn:microsoft.com/office/officeart/2005/8/layout/gear1"/>
    <dgm:cxn modelId="{ED05518E-D7F2-475B-8850-93D7AF4B866A}" type="presOf" srcId="{7FC00794-A43F-4E68-A11C-8854673C5340}" destId="{C417BFDD-A212-4D76-A705-7A3CF223C9D6}" srcOrd="0" destOrd="0" presId="urn:microsoft.com/office/officeart/2005/8/layout/gear1"/>
    <dgm:cxn modelId="{85454A76-2DD4-473E-B782-F227595D3065}" type="presOf" srcId="{A29EA7B7-376D-45D2-851C-95C1183361F5}" destId="{1EFA2820-D41C-4660-9BC2-C1B84BFAF580}" srcOrd="0" destOrd="0" presId="urn:microsoft.com/office/officeart/2005/8/layout/gear1"/>
    <dgm:cxn modelId="{31735232-6DAF-4352-BB94-D4D4D18A9A77}" type="presOf" srcId="{8D24E128-4151-46CB-BBAC-1FB5781528C6}" destId="{FFD1BD4C-6CD9-4045-B40A-A5D9ACC562E1}" srcOrd="3" destOrd="0" presId="urn:microsoft.com/office/officeart/2005/8/layout/gear1"/>
    <dgm:cxn modelId="{5601D8CF-24B9-46C6-B627-5CFB9D741241}" type="presOf" srcId="{A29EA7B7-376D-45D2-851C-95C1183361F5}" destId="{665CE5E4-92CD-4804-B5BA-D8A0189E89B1}" srcOrd="1" destOrd="0" presId="urn:microsoft.com/office/officeart/2005/8/layout/gear1"/>
    <dgm:cxn modelId="{9D38C99B-6B56-4C14-AC84-57EF7391EB15}" type="presOf" srcId="{4D85458B-1E9E-450C-A0F4-27547571882A}" destId="{8DD588E2-FFB4-4CE0-9123-22CD34EF75F9}" srcOrd="0" destOrd="0" presId="urn:microsoft.com/office/officeart/2005/8/layout/gear1"/>
    <dgm:cxn modelId="{905AA309-03EF-4F99-BA24-800A1C48AE1D}" type="presParOf" srcId="{2B64AC1E-5E16-4E6B-9D29-D2564501DABF}" destId="{881BD739-E89A-4C08-83B9-BA7E46A35EC7}" srcOrd="0" destOrd="0" presId="urn:microsoft.com/office/officeart/2005/8/layout/gear1"/>
    <dgm:cxn modelId="{ECEFA825-44C9-4175-92E3-08C51FBFCC55}" type="presParOf" srcId="{2B64AC1E-5E16-4E6B-9D29-D2564501DABF}" destId="{EAB12ABA-07CD-4985-94BE-043D04EC9B3C}" srcOrd="1" destOrd="0" presId="urn:microsoft.com/office/officeart/2005/8/layout/gear1"/>
    <dgm:cxn modelId="{3667A96E-1A7F-4059-A0E5-7F8612DF5200}" type="presParOf" srcId="{2B64AC1E-5E16-4E6B-9D29-D2564501DABF}" destId="{9931FC99-D2FC-462E-AC05-217414442B4B}" srcOrd="2" destOrd="0" presId="urn:microsoft.com/office/officeart/2005/8/layout/gear1"/>
    <dgm:cxn modelId="{738653CE-6C51-4C0F-AA13-8441086D2D1C}" type="presParOf" srcId="{2B64AC1E-5E16-4E6B-9D29-D2564501DABF}" destId="{1EFA2820-D41C-4660-9BC2-C1B84BFAF580}" srcOrd="3" destOrd="0" presId="urn:microsoft.com/office/officeart/2005/8/layout/gear1"/>
    <dgm:cxn modelId="{140BCAA2-BEBD-4686-9F0F-26D5334C3870}" type="presParOf" srcId="{2B64AC1E-5E16-4E6B-9D29-D2564501DABF}" destId="{665CE5E4-92CD-4804-B5BA-D8A0189E89B1}" srcOrd="4" destOrd="0" presId="urn:microsoft.com/office/officeart/2005/8/layout/gear1"/>
    <dgm:cxn modelId="{A9C0B3C3-D7AB-4898-BD23-463FB12E0D98}" type="presParOf" srcId="{2B64AC1E-5E16-4E6B-9D29-D2564501DABF}" destId="{CB0E7713-0940-4338-B8CB-79EF99F65805}" srcOrd="5" destOrd="0" presId="urn:microsoft.com/office/officeart/2005/8/layout/gear1"/>
    <dgm:cxn modelId="{8EA86C2F-1544-4277-97BE-D725479DF5C2}" type="presParOf" srcId="{2B64AC1E-5E16-4E6B-9D29-D2564501DABF}" destId="{D1007EB1-3B36-49B7-92F5-83FDD1C78BD6}" srcOrd="6" destOrd="0" presId="urn:microsoft.com/office/officeart/2005/8/layout/gear1"/>
    <dgm:cxn modelId="{3EED9852-9302-4650-81D3-7ABD436ED294}" type="presParOf" srcId="{2B64AC1E-5E16-4E6B-9D29-D2564501DABF}" destId="{07CE1CAF-31CC-4FDC-BC7B-6A8909D1993E}" srcOrd="7" destOrd="0" presId="urn:microsoft.com/office/officeart/2005/8/layout/gear1"/>
    <dgm:cxn modelId="{3F972C3A-AD50-4479-9A76-74309E1DFAC4}" type="presParOf" srcId="{2B64AC1E-5E16-4E6B-9D29-D2564501DABF}" destId="{08356511-6BD5-4635-915B-D905F16136E7}" srcOrd="8" destOrd="0" presId="urn:microsoft.com/office/officeart/2005/8/layout/gear1"/>
    <dgm:cxn modelId="{8D885659-71C6-44EB-B8B0-E8AE82D7C123}" type="presParOf" srcId="{2B64AC1E-5E16-4E6B-9D29-D2564501DABF}" destId="{FFD1BD4C-6CD9-4045-B40A-A5D9ACC562E1}" srcOrd="9" destOrd="0" presId="urn:microsoft.com/office/officeart/2005/8/layout/gear1"/>
    <dgm:cxn modelId="{2AFB8082-0C3D-4670-BD43-DE7EF268E681}" type="presParOf" srcId="{2B64AC1E-5E16-4E6B-9D29-D2564501DABF}" destId="{8DD588E2-FFB4-4CE0-9123-22CD34EF75F9}" srcOrd="10" destOrd="0" presId="urn:microsoft.com/office/officeart/2005/8/layout/gear1"/>
    <dgm:cxn modelId="{3D181F94-91D8-4057-A79B-DE49E39F0AF9}" type="presParOf" srcId="{2B64AC1E-5E16-4E6B-9D29-D2564501DABF}" destId="{9E100D01-6A17-41A9-9CAF-A09795CEC946}" srcOrd="11" destOrd="0" presId="urn:microsoft.com/office/officeart/2005/8/layout/gear1"/>
    <dgm:cxn modelId="{2159FEB0-D544-46AB-B431-8830A1F0724C}" type="presParOf" srcId="{2B64AC1E-5E16-4E6B-9D29-D2564501DABF}" destId="{C417BFDD-A212-4D76-A705-7A3CF223C9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377B44-2680-4A29-9A30-4D40F1A6580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6BBED3-C3EC-4FB6-BABD-636B2932A98A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bg1"/>
              </a:solidFill>
            </a:rPr>
            <a:t>EMPRESAS  REFERENTES Y COMPETITIVAS A NIVEL GLOBAL </a:t>
          </a:r>
          <a:endParaRPr lang="es-ES" sz="1400" b="1" dirty="0">
            <a:solidFill>
              <a:schemeClr val="bg1"/>
            </a:solidFill>
          </a:endParaRPr>
        </a:p>
      </dgm:t>
    </dgm:pt>
    <dgm:pt modelId="{74AE65CB-4F5C-4B9F-B9E0-EFE57EDDD159}" type="parTrans" cxnId="{CB911365-F851-40F1-BC22-1B6C892EC656}">
      <dgm:prSet/>
      <dgm:spPr/>
      <dgm:t>
        <a:bodyPr/>
        <a:lstStyle/>
        <a:p>
          <a:endParaRPr lang="es-ES" sz="1400"/>
        </a:p>
      </dgm:t>
    </dgm:pt>
    <dgm:pt modelId="{A153D515-EFBC-4ED6-AD40-5BBD781D76DA}" type="sibTrans" cxnId="{CB911365-F851-40F1-BC22-1B6C892EC656}">
      <dgm:prSet/>
      <dgm:spPr/>
      <dgm:t>
        <a:bodyPr/>
        <a:lstStyle/>
        <a:p>
          <a:endParaRPr lang="es-ES" sz="1400"/>
        </a:p>
      </dgm:t>
    </dgm:pt>
    <dgm:pt modelId="{B351EB1D-5E1D-4C23-A146-C7D3F7DA6964}">
      <dgm:prSet phldrT="[Texto]" custT="1"/>
      <dgm:spPr>
        <a:solidFill>
          <a:schemeClr val="bg1">
            <a:lumMod val="8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EXCELENCIA EN LA GESTIÓN DE TODOS LOS ÁMBITOS DE LA EMPRESA: ESTRATEGIA, CLIENTES, INNOVACIÓN, RESULTADOS, ETC. </a:t>
          </a:r>
          <a:endParaRPr lang="es-ES" sz="1400" dirty="0">
            <a:solidFill>
              <a:schemeClr val="tx1"/>
            </a:solidFill>
          </a:endParaRPr>
        </a:p>
      </dgm:t>
    </dgm:pt>
    <dgm:pt modelId="{DAE02A6E-4867-4E2C-8F71-5C1B328BD7E6}" type="parTrans" cxnId="{09B0DBD0-EDDE-4464-A4C9-2F6A6AE639A5}">
      <dgm:prSet/>
      <dgm:spPr/>
      <dgm:t>
        <a:bodyPr/>
        <a:lstStyle/>
        <a:p>
          <a:endParaRPr lang="es-ES" sz="1400"/>
        </a:p>
      </dgm:t>
    </dgm:pt>
    <dgm:pt modelId="{512BCECB-BC0C-4620-AEC5-E0CF92128F5E}" type="sibTrans" cxnId="{09B0DBD0-EDDE-4464-A4C9-2F6A6AE639A5}">
      <dgm:prSet/>
      <dgm:spPr/>
      <dgm:t>
        <a:bodyPr/>
        <a:lstStyle/>
        <a:p>
          <a:endParaRPr lang="es-ES" sz="1400"/>
        </a:p>
      </dgm:t>
    </dgm:pt>
    <dgm:pt modelId="{8E82361D-7B87-4219-8DF1-7B37B47E1D6F}">
      <dgm:prSet phldrT="[Texto]" custT="1"/>
      <dgm:spPr>
        <a:solidFill>
          <a:schemeClr val="bg1">
            <a:lumMod val="8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NUEVOS PRODUCTOS Y SERVICIOS </a:t>
          </a:r>
        </a:p>
        <a:p>
          <a:endParaRPr lang="es-ES" sz="1400" dirty="0" smtClean="0">
            <a:solidFill>
              <a:schemeClr val="tx1"/>
            </a:solidFill>
          </a:endParaRPr>
        </a:p>
        <a:p>
          <a:r>
            <a:rPr lang="es-ES" sz="1400" dirty="0" smtClean="0">
              <a:solidFill>
                <a:schemeClr val="tx1"/>
              </a:solidFill>
            </a:rPr>
            <a:t>APERTURA A NUEVOS MERCADOS </a:t>
          </a:r>
        </a:p>
        <a:p>
          <a:endParaRPr lang="es-ES" sz="1400" dirty="0" smtClean="0">
            <a:solidFill>
              <a:schemeClr val="tx1"/>
            </a:solidFill>
          </a:endParaRPr>
        </a:p>
        <a:p>
          <a:r>
            <a:rPr lang="es-ES" sz="1400" dirty="0" smtClean="0">
              <a:solidFill>
                <a:schemeClr val="tx1"/>
              </a:solidFill>
            </a:rPr>
            <a:t>IMPULSO AL INTRAEMPRENDIMIENTO </a:t>
          </a:r>
          <a:endParaRPr lang="es-ES" sz="1400" dirty="0">
            <a:solidFill>
              <a:schemeClr val="tx1"/>
            </a:solidFill>
          </a:endParaRPr>
        </a:p>
      </dgm:t>
    </dgm:pt>
    <dgm:pt modelId="{3DA3483F-76C9-4148-98C7-8A73BD2C1115}" type="parTrans" cxnId="{F11EBD6B-525B-46A4-A30C-156FED78572B}">
      <dgm:prSet/>
      <dgm:spPr/>
      <dgm:t>
        <a:bodyPr/>
        <a:lstStyle/>
        <a:p>
          <a:endParaRPr lang="es-ES" sz="1400"/>
        </a:p>
      </dgm:t>
    </dgm:pt>
    <dgm:pt modelId="{43565DB7-C9CD-4359-88D1-1D38911CC90E}" type="sibTrans" cxnId="{F11EBD6B-525B-46A4-A30C-156FED78572B}">
      <dgm:prSet/>
      <dgm:spPr/>
      <dgm:t>
        <a:bodyPr/>
        <a:lstStyle/>
        <a:p>
          <a:endParaRPr lang="es-ES" sz="1400"/>
        </a:p>
      </dgm:t>
    </dgm:pt>
    <dgm:pt modelId="{5CF7D97B-2230-494C-A56F-8E09AC63E067}">
      <dgm:prSet phldrT="[Texto]" custT="1"/>
      <dgm:spPr>
        <a:solidFill>
          <a:schemeClr val="bg1">
            <a:lumMod val="8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MAYOR IMPLICACIÓN DE LAS PERSONAS CON LA ORGANIZACIÓN </a:t>
          </a:r>
        </a:p>
        <a:p>
          <a:endParaRPr lang="es-ES" sz="1400" dirty="0" smtClean="0">
            <a:solidFill>
              <a:schemeClr val="tx1"/>
            </a:solidFill>
          </a:endParaRPr>
        </a:p>
        <a:p>
          <a:r>
            <a:rPr lang="es-ES" sz="1400" dirty="0" smtClean="0">
              <a:solidFill>
                <a:schemeClr val="tx1"/>
              </a:solidFill>
            </a:rPr>
            <a:t>BIENESTAR SOCIAL </a:t>
          </a:r>
        </a:p>
        <a:p>
          <a:endParaRPr lang="es-ES" sz="1400" dirty="0" smtClean="0">
            <a:solidFill>
              <a:schemeClr val="tx1"/>
            </a:solidFill>
          </a:endParaRPr>
        </a:p>
      </dgm:t>
    </dgm:pt>
    <dgm:pt modelId="{23665860-BE2A-40B0-9812-624AC0E42CB3}" type="parTrans" cxnId="{7203005D-DD40-4160-B387-8505D8D15097}">
      <dgm:prSet/>
      <dgm:spPr/>
      <dgm:t>
        <a:bodyPr/>
        <a:lstStyle/>
        <a:p>
          <a:endParaRPr lang="es-ES" sz="1400"/>
        </a:p>
      </dgm:t>
    </dgm:pt>
    <dgm:pt modelId="{10FCF71F-06CD-478B-9AD7-1A9D0F5EEB53}" type="sibTrans" cxnId="{7203005D-DD40-4160-B387-8505D8D15097}">
      <dgm:prSet/>
      <dgm:spPr/>
      <dgm:t>
        <a:bodyPr/>
        <a:lstStyle/>
        <a:p>
          <a:endParaRPr lang="es-ES" sz="1400"/>
        </a:p>
      </dgm:t>
    </dgm:pt>
    <dgm:pt modelId="{71A22C7B-33A7-4457-8E15-90CFDA9E0820}" type="pres">
      <dgm:prSet presAssocID="{E9377B44-2680-4A29-9A30-4D40F1A658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8F8902-4F38-491E-B549-3A35031EA8B0}" type="pres">
      <dgm:prSet presAssocID="{C86BBED3-C3EC-4FB6-BABD-636B2932A98A}" presName="roof" presStyleLbl="dkBgShp" presStyleIdx="0" presStyleCnt="2" custLinFactNeighborX="-3584" custLinFactNeighborY="6349"/>
      <dgm:spPr/>
      <dgm:t>
        <a:bodyPr/>
        <a:lstStyle/>
        <a:p>
          <a:endParaRPr lang="es-ES"/>
        </a:p>
      </dgm:t>
    </dgm:pt>
    <dgm:pt modelId="{1BF139DD-3DC9-4F4D-A4A2-FFD9C983C620}" type="pres">
      <dgm:prSet presAssocID="{C86BBED3-C3EC-4FB6-BABD-636B2932A98A}" presName="pillars" presStyleCnt="0"/>
      <dgm:spPr/>
    </dgm:pt>
    <dgm:pt modelId="{4E0883C3-020A-41AC-8489-6319642CB80D}" type="pres">
      <dgm:prSet presAssocID="{C86BBED3-C3EC-4FB6-BABD-636B2932A98A}" presName="pillar1" presStyleLbl="node1" presStyleIdx="0" presStyleCnt="3" custScaleY="1254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685B16-EB25-4B39-AD37-EA473E37AF0D}" type="pres">
      <dgm:prSet presAssocID="{8E82361D-7B87-4219-8DF1-7B37B47E1D6F}" presName="pillarX" presStyleLbl="node1" presStyleIdx="1" presStyleCnt="3" custScaleY="1256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C1B07-E63C-4A47-B381-7BA015AF4A76}" type="pres">
      <dgm:prSet presAssocID="{5CF7D97B-2230-494C-A56F-8E09AC63E067}" presName="pillarX" presStyleLbl="node1" presStyleIdx="2" presStyleCnt="3" custScaleY="1269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20551-3070-41AC-ABA3-64758D0A6887}" type="pres">
      <dgm:prSet presAssocID="{C86BBED3-C3EC-4FB6-BABD-636B2932A98A}" presName="base" presStyleLbl="dkBgShp" presStyleIdx="1" presStyleCnt="2" custFlipVert="0" custScaleY="17857"/>
      <dgm:spPr>
        <a:solidFill>
          <a:schemeClr val="bg1">
            <a:lumMod val="85000"/>
          </a:schemeClr>
        </a:solidFill>
      </dgm:spPr>
    </dgm:pt>
  </dgm:ptLst>
  <dgm:cxnLst>
    <dgm:cxn modelId="{F11EBD6B-525B-46A4-A30C-156FED78572B}" srcId="{C86BBED3-C3EC-4FB6-BABD-636B2932A98A}" destId="{8E82361D-7B87-4219-8DF1-7B37B47E1D6F}" srcOrd="1" destOrd="0" parTransId="{3DA3483F-76C9-4148-98C7-8A73BD2C1115}" sibTransId="{43565DB7-C9CD-4359-88D1-1D38911CC90E}"/>
    <dgm:cxn modelId="{CB911365-F851-40F1-BC22-1B6C892EC656}" srcId="{E9377B44-2680-4A29-9A30-4D40F1A6580B}" destId="{C86BBED3-C3EC-4FB6-BABD-636B2932A98A}" srcOrd="0" destOrd="0" parTransId="{74AE65CB-4F5C-4B9F-B9E0-EFE57EDDD159}" sibTransId="{A153D515-EFBC-4ED6-AD40-5BBD781D76DA}"/>
    <dgm:cxn modelId="{09B0DBD0-EDDE-4464-A4C9-2F6A6AE639A5}" srcId="{C86BBED3-C3EC-4FB6-BABD-636B2932A98A}" destId="{B351EB1D-5E1D-4C23-A146-C7D3F7DA6964}" srcOrd="0" destOrd="0" parTransId="{DAE02A6E-4867-4E2C-8F71-5C1B328BD7E6}" sibTransId="{512BCECB-BC0C-4620-AEC5-E0CF92128F5E}"/>
    <dgm:cxn modelId="{7203005D-DD40-4160-B387-8505D8D15097}" srcId="{C86BBED3-C3EC-4FB6-BABD-636B2932A98A}" destId="{5CF7D97B-2230-494C-A56F-8E09AC63E067}" srcOrd="2" destOrd="0" parTransId="{23665860-BE2A-40B0-9812-624AC0E42CB3}" sibTransId="{10FCF71F-06CD-478B-9AD7-1A9D0F5EEB53}"/>
    <dgm:cxn modelId="{A554D4B1-C474-42D1-A30C-A9FEC798F431}" type="presOf" srcId="{8E82361D-7B87-4219-8DF1-7B37B47E1D6F}" destId="{4D685B16-EB25-4B39-AD37-EA473E37AF0D}" srcOrd="0" destOrd="0" presId="urn:microsoft.com/office/officeart/2005/8/layout/hList3"/>
    <dgm:cxn modelId="{84A860BD-463E-402F-ADA3-3D3E2A844ECF}" type="presOf" srcId="{5CF7D97B-2230-494C-A56F-8E09AC63E067}" destId="{9CDC1B07-E63C-4A47-B381-7BA015AF4A76}" srcOrd="0" destOrd="0" presId="urn:microsoft.com/office/officeart/2005/8/layout/hList3"/>
    <dgm:cxn modelId="{DC2666AF-6EA2-4949-9B97-79459D6C4BB2}" type="presOf" srcId="{E9377B44-2680-4A29-9A30-4D40F1A6580B}" destId="{71A22C7B-33A7-4457-8E15-90CFDA9E0820}" srcOrd="0" destOrd="0" presId="urn:microsoft.com/office/officeart/2005/8/layout/hList3"/>
    <dgm:cxn modelId="{BAD715C9-03D4-46D4-B2A7-403EC4EC2413}" type="presOf" srcId="{B351EB1D-5E1D-4C23-A146-C7D3F7DA6964}" destId="{4E0883C3-020A-41AC-8489-6319642CB80D}" srcOrd="0" destOrd="0" presId="urn:microsoft.com/office/officeart/2005/8/layout/hList3"/>
    <dgm:cxn modelId="{8B1D3215-4D42-4F33-9575-B200E505A5FD}" type="presOf" srcId="{C86BBED3-C3EC-4FB6-BABD-636B2932A98A}" destId="{728F8902-4F38-491E-B549-3A35031EA8B0}" srcOrd="0" destOrd="0" presId="urn:microsoft.com/office/officeart/2005/8/layout/hList3"/>
    <dgm:cxn modelId="{10767362-8DB7-460B-9614-144D910E33C5}" type="presParOf" srcId="{71A22C7B-33A7-4457-8E15-90CFDA9E0820}" destId="{728F8902-4F38-491E-B549-3A35031EA8B0}" srcOrd="0" destOrd="0" presId="urn:microsoft.com/office/officeart/2005/8/layout/hList3"/>
    <dgm:cxn modelId="{86B6E2AC-6FF8-4320-8410-03FC9D635708}" type="presParOf" srcId="{71A22C7B-33A7-4457-8E15-90CFDA9E0820}" destId="{1BF139DD-3DC9-4F4D-A4A2-FFD9C983C620}" srcOrd="1" destOrd="0" presId="urn:microsoft.com/office/officeart/2005/8/layout/hList3"/>
    <dgm:cxn modelId="{F3FD845B-926C-4012-9965-B9E99B2D39C8}" type="presParOf" srcId="{1BF139DD-3DC9-4F4D-A4A2-FFD9C983C620}" destId="{4E0883C3-020A-41AC-8489-6319642CB80D}" srcOrd="0" destOrd="0" presId="urn:microsoft.com/office/officeart/2005/8/layout/hList3"/>
    <dgm:cxn modelId="{F1CFD086-D8D6-4A4E-A951-D62459211D42}" type="presParOf" srcId="{1BF139DD-3DC9-4F4D-A4A2-FFD9C983C620}" destId="{4D685B16-EB25-4B39-AD37-EA473E37AF0D}" srcOrd="1" destOrd="0" presId="urn:microsoft.com/office/officeart/2005/8/layout/hList3"/>
    <dgm:cxn modelId="{785040FF-81F8-44EA-9A1C-EC800B56378B}" type="presParOf" srcId="{1BF139DD-3DC9-4F4D-A4A2-FFD9C983C620}" destId="{9CDC1B07-E63C-4A47-B381-7BA015AF4A76}" srcOrd="2" destOrd="0" presId="urn:microsoft.com/office/officeart/2005/8/layout/hList3"/>
    <dgm:cxn modelId="{948CB9D8-96ED-4AA2-B09E-21356865C3E6}" type="presParOf" srcId="{71A22C7B-33A7-4457-8E15-90CFDA9E0820}" destId="{73020551-3070-41AC-ABA3-64758D0A6887}" srcOrd="2" destOrd="0" presId="urn:microsoft.com/office/officeart/2005/8/layout/hList3"/>
  </dgm:cxnLst>
  <dgm:bg/>
  <dgm:whole>
    <a:ln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B8967-37E2-4CEF-96EB-B1C9429E6EE2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4" name="Diapositibaren irudiaren leku-mark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u-ES"/>
          </a:p>
        </p:txBody>
      </p:sp>
      <p:sp>
        <p:nvSpPr>
          <p:cNvPr id="5" name="Oharren leku-mar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0446-CC82-4374-8D36-6E2A300E42CA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879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40446-CC82-4374-8D36-6E2A300E42CA}" type="slidenum">
              <a:rPr lang="eu-ES" smtClean="0"/>
              <a:t>1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48229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smtClean="0"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0EBD1E4-C183-4478-A879-B59F4673C5FB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2952328" cy="485494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4860032" y="548680"/>
            <a:ext cx="36724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ulua 1"/>
          <p:cNvSpPr>
            <a:spLocks noGrp="1"/>
          </p:cNvSpPr>
          <p:nvPr>
            <p:ph type="ctrTitle" idx="4294967295"/>
          </p:nvPr>
        </p:nvSpPr>
        <p:spPr>
          <a:xfrm>
            <a:off x="467544" y="260649"/>
            <a:ext cx="777240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 Planaren emaitzak 2014</a:t>
            </a:r>
            <a:endParaRPr lang="eu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50607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93080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2952328" cy="485494"/>
          </a:xfrm>
          <a:prstGeom prst="rect">
            <a:avLst/>
          </a:prstGeom>
        </p:spPr>
      </p:pic>
      <p:sp>
        <p:nvSpPr>
          <p:cNvPr id="11" name="Titulua 1"/>
          <p:cNvSpPr>
            <a:spLocks noGrp="1"/>
          </p:cNvSpPr>
          <p:nvPr>
            <p:ph type="ctrTitle" idx="4294967295" hasCustomPrompt="1"/>
          </p:nvPr>
        </p:nvSpPr>
        <p:spPr>
          <a:xfrm>
            <a:off x="683568" y="1412776"/>
            <a:ext cx="7772400" cy="504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l"/>
            <a: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 Planaren emaitzak</a:t>
            </a:r>
            <a:b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u-E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Plan Industria</a:t>
            </a:r>
            <a:b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u-ES" sz="2600" b="1" dirty="0" err="1" smtClean="0"/>
              <a:t>Resultados</a:t>
            </a:r>
            <a:r>
              <a:rPr lang="eu-ES" sz="2600" b="1" dirty="0" smtClean="0"/>
              <a:t> Plan Industria 2014</a:t>
            </a:r>
            <a:endParaRPr lang="eu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33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53988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2989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787978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12485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62506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25772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8058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009133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890853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1519166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067068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2952328" cy="485494"/>
          </a:xfrm>
          <a:prstGeom prst="rect">
            <a:avLst/>
          </a:prstGeom>
        </p:spPr>
      </p:pic>
      <p:cxnSp>
        <p:nvCxnSpPr>
          <p:cNvPr id="9" name="Conector recto 8"/>
          <p:cNvCxnSpPr/>
          <p:nvPr userDrawn="1"/>
        </p:nvCxnSpPr>
        <p:spPr>
          <a:xfrm>
            <a:off x="4860032" y="548680"/>
            <a:ext cx="36724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itulua 1"/>
          <p:cNvSpPr>
            <a:spLocks noGrp="1"/>
          </p:cNvSpPr>
          <p:nvPr>
            <p:ph type="ctrTitle" idx="4294967295"/>
          </p:nvPr>
        </p:nvSpPr>
        <p:spPr>
          <a:xfrm>
            <a:off x="467544" y="260649"/>
            <a:ext cx="777240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u-E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 Planaren emaitzak 2014</a:t>
            </a:r>
            <a:endParaRPr lang="eu-E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981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66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2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2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185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12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9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990259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470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7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77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>
                <a:solidFill>
                  <a:prstClr val="black"/>
                </a:solidFill>
              </a:rPr>
              <a:pPr/>
              <a:t>2015/07/28</a:t>
            </a:fld>
            <a:endParaRPr lang="eu-ES">
              <a:solidFill>
                <a:prstClr val="black"/>
              </a:solidFill>
            </a:endParaRPr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>
              <a:solidFill>
                <a:prstClr val="black"/>
              </a:solidFill>
            </a:endParaRPr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>
                <a:solidFill>
                  <a:prstClr val="black"/>
                </a:solidFill>
              </a:rPr>
              <a:pPr/>
              <a:t>‹#›</a:t>
            </a:fld>
            <a:endParaRPr lang="eu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95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smtClean="0">
                <a:solidFill>
                  <a:srgbClr val="FFFFFF"/>
                </a:solidFill>
              </a:rPr>
              <a:pPr algn="ctr"/>
              <a:t>28/07/2015</a:t>
            </a:fld>
            <a:endParaRPr sz="2000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>
              <a:solidFill>
                <a:srgbClr val="1F497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50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 sz="1400">
              <a:solidFill>
                <a:srgbClr val="1F497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>
              <a:solidFill>
                <a:srgbClr val="1F497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78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2400" b="1" smtClean="0">
                <a:solidFill>
                  <a:srgbClr val="FFFFFF"/>
                </a:solidFill>
              </a:rPr>
              <a:pPr algn="ctr"/>
              <a:t>‹#›</a:t>
            </a:fld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149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1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11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322767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smtClean="0"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0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smtClean="0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63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2800" b="1" smtClean="0">
                <a:solidFill>
                  <a:srgbClr val="FFFFFF"/>
                </a:solidFill>
              </a:rPr>
              <a:pPr algn="ctr"/>
              <a:t>‹#›</a:t>
            </a:fld>
            <a:endParaRPr sz="2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9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 sz="1400">
              <a:solidFill>
                <a:srgbClr val="1F497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>
              <a:solidFill>
                <a:srgbClr val="1F497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8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 sz="1400">
              <a:solidFill>
                <a:srgbClr val="1F497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sz="1400">
              <a:solidFill>
                <a:srgbClr val="1F497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sz="1400" b="1" smtClean="0">
                <a:solidFill>
                  <a:srgbClr val="FFFFFF"/>
                </a:solidFill>
              </a:rPr>
              <a:pPr algn="ctr"/>
              <a:t>‹#›</a:t>
            </a:fld>
            <a:endParaRPr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5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6484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29925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37783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05B856-0192-44B8-A0D7-B254C2495A88}" type="datetimeFigureOut">
              <a:rPr lang="eu-ES" smtClean="0"/>
              <a:t>2015/07/28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98DE28-D525-4EAF-A440-DC6A1F10ED35}" type="slidenum">
              <a:rPr lang="eu-ES" smtClean="0"/>
              <a:t>‹#›</a:t>
            </a:fld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5623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8F8"/>
            </a:gs>
            <a:gs pos="5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32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8F8F8"/>
            </a:gs>
            <a:gs pos="5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2952328" cy="485494"/>
          </a:xfrm>
          <a:prstGeom prst="rect">
            <a:avLst/>
          </a:prstGeom>
        </p:spPr>
      </p:pic>
      <p:cxnSp>
        <p:nvCxnSpPr>
          <p:cNvPr id="3" name="Conector recto 2"/>
          <p:cNvCxnSpPr/>
          <p:nvPr userDrawn="1"/>
        </p:nvCxnSpPr>
        <p:spPr>
          <a:xfrm>
            <a:off x="4572000" y="548680"/>
            <a:ext cx="36724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itulua 1"/>
          <p:cNvSpPr txBox="1">
            <a:spLocks/>
          </p:cNvSpPr>
          <p:nvPr userDrawn="1"/>
        </p:nvSpPr>
        <p:spPr>
          <a:xfrm>
            <a:off x="899592" y="256293"/>
            <a:ext cx="3096344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u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Industria Planaren emaitzak</a:t>
            </a:r>
          </a:p>
          <a:p>
            <a:pPr algn="l"/>
            <a:r>
              <a:rPr lang="eu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Resultados</a:t>
            </a:r>
            <a:r>
              <a:rPr lang="eu-ES" sz="16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Plan Industria</a:t>
            </a:r>
            <a:endParaRPr lang="eu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uadroTexto 4"/>
          <p:cNvSpPr txBox="1">
            <a:spLocks/>
          </p:cNvSpPr>
          <p:nvPr userDrawn="1"/>
        </p:nvSpPr>
        <p:spPr>
          <a:xfrm>
            <a:off x="3347864" y="256293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6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F8F8"/>
            </a:gs>
            <a:gs pos="53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u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u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eu-ES" smtClean="0">
                <a:solidFill>
                  <a:prstClr val="black">
                    <a:tint val="75000"/>
                  </a:prstClr>
                </a:solidFill>
              </a:rPr>
              <a:pPr/>
              <a:t>2015/07/28</a:t>
            </a:fld>
            <a:endParaRPr lang="es-ES" sz="1400">
              <a:solidFill>
                <a:srgbClr val="1F497D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s-ES" sz="1400">
              <a:solidFill>
                <a:srgbClr val="1F497D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lang="es-E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s-E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 flipH="1">
            <a:off x="2699792" y="2204864"/>
            <a:ext cx="6408712" cy="24876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bg1">
                  <a:lumMod val="95000"/>
                </a:schemeClr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0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ulua 1"/>
          <p:cNvSpPr>
            <a:spLocks noGrp="1"/>
          </p:cNvSpPr>
          <p:nvPr>
            <p:ph type="ctrTitle" idx="4294967295"/>
          </p:nvPr>
        </p:nvSpPr>
        <p:spPr>
          <a:xfrm>
            <a:off x="2735263" y="2060848"/>
            <a:ext cx="6408737" cy="16621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u-ES" sz="3600" dirty="0" smtClean="0"/>
              <a:t>Industria Lehiakortasun Foroa</a:t>
            </a:r>
            <a:r>
              <a:rPr lang="eu-ES" sz="3600" dirty="0"/>
              <a:t/>
            </a:r>
            <a:br>
              <a:rPr lang="eu-ES" sz="3600" dirty="0"/>
            </a:br>
            <a:r>
              <a:rPr lang="eu-ES" sz="3600" dirty="0" err="1" smtClean="0"/>
              <a:t>Foro</a:t>
            </a:r>
            <a:r>
              <a:rPr lang="eu-ES" sz="3600" dirty="0" smtClean="0"/>
              <a:t> industrial de </a:t>
            </a:r>
            <a:r>
              <a:rPr lang="eu-ES" sz="3600" dirty="0" err="1" smtClean="0"/>
              <a:t>competitividad</a:t>
            </a:r>
            <a:endParaRPr lang="eu-ES" sz="3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5"/>
            <a:ext cx="2699792" cy="1660724"/>
          </a:xfrm>
          <a:prstGeom prst="rect">
            <a:avLst/>
          </a:prstGeom>
          <a:effectLst>
            <a:reflection blurRad="6350" stA="71000" endPos="350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64375"/>
            <a:ext cx="2664296" cy="45357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138"/>
            <a:ext cx="4968552" cy="817051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707904" y="467462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Vitoria-Gasteiz,2015ko </a:t>
            </a:r>
            <a:r>
              <a:rPr lang="es-ES" sz="1600" dirty="0" err="1" smtClean="0"/>
              <a:t>uztailak</a:t>
            </a:r>
            <a:r>
              <a:rPr lang="es-ES" sz="1600" dirty="0" smtClean="0"/>
              <a:t> 29 julio 2015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368476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1535449"/>
              </p:ext>
            </p:extLst>
          </p:nvPr>
        </p:nvGraphicFramePr>
        <p:xfrm>
          <a:off x="827584" y="2060848"/>
          <a:ext cx="7474024" cy="1920240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304256"/>
                <a:gridCol w="1440160"/>
                <a:gridCol w="1224136"/>
                <a:gridCol w="1253538"/>
                <a:gridCol w="1251934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u-ES" sz="2400" dirty="0" err="1" smtClean="0"/>
                        <a:t>Eje</a:t>
                      </a:r>
                      <a:r>
                        <a:rPr lang="eu-ES" sz="2400" dirty="0" smtClean="0"/>
                        <a:t> 3. </a:t>
                      </a:r>
                      <a:r>
                        <a:rPr lang="eu-ES" sz="2400" dirty="0" err="1" smtClean="0"/>
                        <a:t>Consolidación</a:t>
                      </a:r>
                      <a:r>
                        <a:rPr lang="eu-ES" sz="2400" dirty="0" smtClean="0"/>
                        <a:t> de la Industria</a:t>
                      </a:r>
                      <a:r>
                        <a:rPr lang="eu-ES" sz="2400" baseline="0" dirty="0" smtClean="0"/>
                        <a:t> a </a:t>
                      </a:r>
                      <a:r>
                        <a:rPr lang="eu-ES" sz="2400" baseline="0" dirty="0" err="1" smtClean="0"/>
                        <a:t>través</a:t>
                      </a:r>
                      <a:r>
                        <a:rPr lang="eu-ES" sz="2400" baseline="0" dirty="0" smtClean="0"/>
                        <a:t> de I+D</a:t>
                      </a:r>
                      <a:endParaRPr lang="eu-E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Nº proyectos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Inversión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Empleo</a:t>
                      </a:r>
                    </a:p>
                    <a:p>
                      <a:pPr algn="ctr"/>
                      <a:r>
                        <a:rPr lang="es-ES" noProof="0" dirty="0" smtClean="0"/>
                        <a:t>mantenido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Empleo generado</a:t>
                      </a:r>
                      <a:endParaRPr lang="es-E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Proyectos I+D empresariales</a:t>
                      </a:r>
                      <a:r>
                        <a:rPr lang="es-ES_tradnl" sz="1600" baseline="0" noProof="0" dirty="0" smtClean="0"/>
                        <a:t>- GAITEK y </a:t>
                      </a:r>
                      <a:r>
                        <a:rPr lang="es-ES_tradnl" sz="1600" baseline="0" noProof="0" dirty="0" err="1" smtClean="0"/>
                        <a:t>NET’s</a:t>
                      </a:r>
                      <a:endParaRPr lang="es-ES_tradnl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908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199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493</a:t>
                      </a:r>
                      <a:endParaRPr lang="eu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1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4576665"/>
              </p:ext>
            </p:extLst>
          </p:nvPr>
        </p:nvGraphicFramePr>
        <p:xfrm>
          <a:off x="755576" y="1412776"/>
          <a:ext cx="7560840" cy="3516496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80000" sy="80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788074"/>
                <a:gridCol w="1389285"/>
                <a:gridCol w="1058503"/>
                <a:gridCol w="1256972"/>
                <a:gridCol w="1068006"/>
              </a:tblGrid>
              <a:tr h="504056">
                <a:tc gridSpan="5">
                  <a:txBody>
                    <a:bodyPr/>
                    <a:lstStyle/>
                    <a:p>
                      <a:r>
                        <a:rPr lang="es-ES" sz="2200" noProof="0" dirty="0" smtClean="0"/>
                        <a:t>Eje 4. Generación contexto</a:t>
                      </a:r>
                      <a:r>
                        <a:rPr lang="es-ES" sz="2200" baseline="0" noProof="0" dirty="0" smtClean="0"/>
                        <a:t> industrial y energético competitivo</a:t>
                      </a:r>
                      <a:endParaRPr lang="es-ES" sz="22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noProof="0" dirty="0" smtClean="0"/>
                        <a:t>Nº proyectos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noProof="0" dirty="0" smtClean="0"/>
                        <a:t>Inversión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noProof="0" dirty="0" smtClean="0"/>
                        <a:t>Empleo</a:t>
                      </a:r>
                    </a:p>
                    <a:p>
                      <a:r>
                        <a:rPr lang="es-ES" sz="1600" b="1" noProof="0" dirty="0" smtClean="0"/>
                        <a:t>mantenido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b="1" noProof="0" dirty="0" smtClean="0"/>
                        <a:t>Empleo generado</a:t>
                      </a:r>
                      <a:endParaRPr lang="es-ES" sz="16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Proyectos Ahorro y eficiencia energética</a:t>
                      </a:r>
                      <a:r>
                        <a:rPr lang="es-ES" sz="1600" baseline="0" noProof="0" dirty="0" smtClean="0"/>
                        <a:t> apoyados 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17.908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120</a:t>
                      </a:r>
                      <a:r>
                        <a:rPr lang="eu-ES" baseline="0" dirty="0" smtClean="0"/>
                        <a:t> M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Empresas apoyo GAUZATU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44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91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1.708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531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Proyectos apoyados AFI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121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45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631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Empresas apoyo</a:t>
                      </a:r>
                      <a:r>
                        <a:rPr lang="es-ES" sz="1600" baseline="0" noProof="0" dirty="0" smtClean="0"/>
                        <a:t> Capital Riesgo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15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15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657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218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Empresas apoyo vía LUZARO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21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19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830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u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2272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1612309"/>
              </p:ext>
            </p:extLst>
          </p:nvPr>
        </p:nvGraphicFramePr>
        <p:xfrm>
          <a:off x="755576" y="1412776"/>
          <a:ext cx="7560840" cy="3959344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80000" sy="80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854230"/>
                <a:gridCol w="1323129"/>
                <a:gridCol w="1256972"/>
                <a:gridCol w="1124659"/>
                <a:gridCol w="1001850"/>
              </a:tblGrid>
              <a:tr h="5760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u-ES" sz="2200" dirty="0" err="1" smtClean="0"/>
                        <a:t>Eje</a:t>
                      </a:r>
                      <a:r>
                        <a:rPr lang="eu-ES" sz="2200" dirty="0" smtClean="0"/>
                        <a:t> 4</a:t>
                      </a:r>
                      <a:r>
                        <a:rPr lang="es-ES" sz="2200" noProof="0" dirty="0" smtClean="0"/>
                        <a:t>. Generación contexto</a:t>
                      </a:r>
                      <a:r>
                        <a:rPr lang="es-ES" sz="2200" baseline="0" noProof="0" dirty="0" smtClean="0"/>
                        <a:t> industrial y energético competitivo</a:t>
                      </a:r>
                      <a:endParaRPr lang="es-ES" sz="2200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u-E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Nº proyectos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Inversión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Empleo</a:t>
                      </a:r>
                    </a:p>
                    <a:p>
                      <a:pPr algn="ctr"/>
                      <a:r>
                        <a:rPr lang="es-ES" sz="1600" b="1" noProof="0" dirty="0" smtClean="0"/>
                        <a:t>mantenido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Empleo generado</a:t>
                      </a:r>
                      <a:endParaRPr lang="es-ES" sz="16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Creación</a:t>
                      </a:r>
                      <a:r>
                        <a:rPr lang="es-ES" sz="1600" baseline="0" noProof="0" dirty="0" smtClean="0"/>
                        <a:t> empresas industriales (EKINTZAILE)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99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891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Nuevos Proyectos</a:t>
                      </a:r>
                      <a:r>
                        <a:rPr lang="es-ES" sz="1600" baseline="0" noProof="0" dirty="0" smtClean="0"/>
                        <a:t> </a:t>
                      </a:r>
                      <a:r>
                        <a:rPr lang="es-ES" sz="1600" baseline="0" noProof="0" dirty="0" err="1" smtClean="0"/>
                        <a:t>industrialescen</a:t>
                      </a:r>
                      <a:r>
                        <a:rPr lang="es-ES" sz="1600" baseline="0" noProof="0" dirty="0" smtClean="0"/>
                        <a:t> empresas (BARNEKINTZAILE)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36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392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Empresas Industriales con</a:t>
                      </a:r>
                      <a:r>
                        <a:rPr lang="es-ES" sz="1600" baseline="0" noProof="0" dirty="0" smtClean="0"/>
                        <a:t> Fondo Capital Semilla o CONECT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2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23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Planes</a:t>
                      </a:r>
                      <a:r>
                        <a:rPr lang="es-ES" sz="1600" baseline="0" noProof="0" dirty="0" smtClean="0"/>
                        <a:t> de acción con programas de innovación en modelos de gestión (INNOBIDEAK)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160+56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6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05504970"/>
              </p:ext>
            </p:extLst>
          </p:nvPr>
        </p:nvGraphicFramePr>
        <p:xfrm>
          <a:off x="899592" y="2348880"/>
          <a:ext cx="7452320" cy="180848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2682850"/>
                <a:gridCol w="1304138"/>
                <a:gridCol w="1043310"/>
                <a:gridCol w="1304138"/>
                <a:gridCol w="1117884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u-ES" sz="2600" dirty="0" smtClean="0"/>
                        <a:t>Plan </a:t>
                      </a:r>
                      <a:r>
                        <a:rPr lang="eu-ES" sz="2600" dirty="0" err="1" smtClean="0"/>
                        <a:t>Renove</a:t>
                      </a:r>
                      <a:r>
                        <a:rPr lang="eu-ES" sz="2600" dirty="0" smtClean="0"/>
                        <a:t> </a:t>
                      </a:r>
                      <a:r>
                        <a:rPr lang="eu-ES" sz="2600" dirty="0" err="1" smtClean="0"/>
                        <a:t>Máquina</a:t>
                      </a:r>
                      <a:r>
                        <a:rPr lang="eu-ES" sz="2600" dirty="0" smtClean="0"/>
                        <a:t> </a:t>
                      </a:r>
                      <a:r>
                        <a:rPr lang="eu-ES" sz="2600" dirty="0" err="1" smtClean="0"/>
                        <a:t>Herramienta</a:t>
                      </a:r>
                      <a:endParaRPr lang="eu-ES" sz="2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Nº proyectos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Inversión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Empleo</a:t>
                      </a:r>
                    </a:p>
                    <a:p>
                      <a:pPr algn="ctr"/>
                      <a:r>
                        <a:rPr lang="es-ES" sz="1600" b="1" noProof="0" dirty="0" smtClean="0"/>
                        <a:t>mantenido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/>
                        <a:t>Empleo generado</a:t>
                      </a:r>
                      <a:endParaRPr lang="es-ES" sz="16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dirty="0" smtClean="0"/>
                        <a:t>Plan </a:t>
                      </a:r>
                      <a:r>
                        <a:rPr lang="eu-ES" dirty="0" err="1" smtClean="0"/>
                        <a:t>Renove</a:t>
                      </a:r>
                      <a:r>
                        <a:rPr lang="eu-ES" dirty="0" smtClean="0"/>
                        <a:t> MH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337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108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8.825</a:t>
                      </a:r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u-ES" dirty="0" smtClean="0"/>
                        <a:t>-</a:t>
                      </a:r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28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dukiaren leku-mark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50830"/>
              </p:ext>
            </p:extLst>
          </p:nvPr>
        </p:nvGraphicFramePr>
        <p:xfrm>
          <a:off x="457200" y="1634128"/>
          <a:ext cx="8229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i="1" u="sng" noProof="0" dirty="0" err="1" smtClean="0">
                          <a:solidFill>
                            <a:schemeClr val="bg1"/>
                          </a:solidFill>
                        </a:rPr>
                        <a:t>Invest</a:t>
                      </a:r>
                      <a:r>
                        <a:rPr lang="es-ES_tradnl" sz="2200" i="1" u="sng" noProof="0" dirty="0" smtClean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es-ES_tradnl" sz="2200" i="1" u="sng" noProof="0" dirty="0" err="1" smtClean="0">
                          <a:solidFill>
                            <a:schemeClr val="bg1"/>
                          </a:solidFill>
                        </a:rPr>
                        <a:t>Basque</a:t>
                      </a:r>
                      <a:r>
                        <a:rPr lang="es-ES_tradnl" sz="2200" i="1" u="sng" noProof="0" dirty="0" smtClean="0">
                          <a:solidFill>
                            <a:schemeClr val="bg1"/>
                          </a:solidFill>
                        </a:rPr>
                        <a:t> Country</a:t>
                      </a:r>
                      <a:endParaRPr lang="es-ES_tradnl" sz="2200" i="1" baseline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2200" noProof="0" dirty="0" smtClean="0">
                          <a:solidFill>
                            <a:schemeClr val="bg1"/>
                          </a:solidFill>
                        </a:rPr>
                        <a:t>Inversiones</a:t>
                      </a:r>
                      <a:r>
                        <a:rPr lang="es-ES_tradnl" sz="2200" baseline="0" noProof="0" dirty="0" smtClean="0">
                          <a:solidFill>
                            <a:schemeClr val="bg1"/>
                          </a:solidFill>
                        </a:rPr>
                        <a:t> Extranjeras Directas (5 proyectos)</a:t>
                      </a:r>
                      <a:endParaRPr lang="es-ES_tradnl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20888"/>
            <a:ext cx="648071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dukiaren leku-mark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73769"/>
              </p:ext>
            </p:extLst>
          </p:nvPr>
        </p:nvGraphicFramePr>
        <p:xfrm>
          <a:off x="457200" y="1268760"/>
          <a:ext cx="822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i="1" u="sng" noProof="0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s-ES_tradnl" sz="2000" i="1" u="sng" noProof="0" dirty="0" err="1" smtClean="0">
                          <a:solidFill>
                            <a:schemeClr val="bg1"/>
                          </a:solidFill>
                        </a:rPr>
                        <a:t>nvest</a:t>
                      </a:r>
                      <a:r>
                        <a:rPr lang="es-ES_tradnl" sz="2000" i="1" u="sng" noProof="0" dirty="0" smtClean="0">
                          <a:solidFill>
                            <a:schemeClr val="bg1"/>
                          </a:solidFill>
                        </a:rPr>
                        <a:t> in </a:t>
                      </a:r>
                      <a:r>
                        <a:rPr lang="es-ES_tradnl" sz="2000" i="1" u="sng" noProof="0" dirty="0" err="1" smtClean="0">
                          <a:solidFill>
                            <a:schemeClr val="bg1"/>
                          </a:solidFill>
                        </a:rPr>
                        <a:t>Basque</a:t>
                      </a:r>
                      <a:r>
                        <a:rPr lang="es-ES_tradnl" sz="2000" i="1" u="sng" noProof="0" dirty="0" smtClean="0">
                          <a:solidFill>
                            <a:schemeClr val="bg1"/>
                          </a:solidFill>
                        </a:rPr>
                        <a:t> Country</a:t>
                      </a:r>
                      <a:endParaRPr lang="es-ES_tradnl" sz="2000" i="1" baseline="0" noProof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s-ES_tradnl" sz="2000" noProof="0" dirty="0" smtClean="0">
                          <a:solidFill>
                            <a:schemeClr val="bg1"/>
                          </a:solidFill>
                        </a:rPr>
                        <a:t>Inversiones</a:t>
                      </a:r>
                      <a:r>
                        <a:rPr lang="es-ES_tradnl" sz="2000" baseline="0" noProof="0" dirty="0" smtClean="0">
                          <a:solidFill>
                            <a:schemeClr val="bg1"/>
                          </a:solidFill>
                        </a:rPr>
                        <a:t> Extranjeras Directas (5 proyectos)</a:t>
                      </a:r>
                      <a:endParaRPr lang="es-ES_tradnl" sz="20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Edukiaren leku-mark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320284"/>
              </p:ext>
            </p:extLst>
          </p:nvPr>
        </p:nvGraphicFramePr>
        <p:xfrm>
          <a:off x="539552" y="2276872"/>
          <a:ext cx="8136904" cy="338328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30200" dir="5400000" sx="80000" sy="80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8136904"/>
              </a:tblGrid>
              <a:tr h="2421344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VE INTERACTIVE 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(UK)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Empleos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22 (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máximo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150). o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Inversión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: Sin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cuantificar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u-ES" sz="1600" b="0" i="0" u="none" strike="noStrike" kern="1200" baseline="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IXYS CORP/ INCIDE 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(USA) 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Empleo.40 Empleos nuevos (Además mantienen 20 Empleos).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Inversión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2,5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ALSTOM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(FR). 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Empleo: No hay empleos Nuevos, Mantienen 150.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Inversión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11,65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MARUBENI-ITOCHU TUBULARS /TUBOS REUNIDOS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(JAPON).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Empleo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80 e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Inversión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30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M€</a:t>
                      </a:r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u-ES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Mineralmahlwerk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Westerwald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Horn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Gmbh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u-ES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u-E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.KG</a:t>
                      </a:r>
                    </a:p>
                    <a:p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(ALEMANIA).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Empleo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: no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considera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incremento</a:t>
                      </a:r>
                      <a:r>
                        <a:rPr lang="eu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Inversión: No se considera por integrarse dentro de la empresa vasca </a:t>
                      </a:r>
                      <a:r>
                        <a:rPr lang="eu-ES" sz="1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Insertec</a:t>
                      </a:r>
                      <a:endParaRPr lang="eu-ES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_tradnl" sz="24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2175927"/>
            <a:ext cx="7992888" cy="3341305"/>
          </a:xfrm>
          <a:prstGeom prst="rect">
            <a:avLst/>
          </a:prstGeom>
        </p:spPr>
      </p:pic>
      <p:graphicFrame>
        <p:nvGraphicFramePr>
          <p:cNvPr id="3" name="Edukiaren leku-mark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64672"/>
              </p:ext>
            </p:extLst>
          </p:nvPr>
        </p:nvGraphicFramePr>
        <p:xfrm>
          <a:off x="457200" y="1600200"/>
          <a:ext cx="822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noProof="0" dirty="0" smtClean="0">
                          <a:solidFill>
                            <a:schemeClr val="bg1"/>
                          </a:solidFill>
                        </a:rPr>
                        <a:t>Inversiones</a:t>
                      </a:r>
                      <a:r>
                        <a:rPr lang="es-ES_tradnl" sz="2200" baseline="0" noProof="0" dirty="0" smtClean="0">
                          <a:solidFill>
                            <a:schemeClr val="bg1"/>
                          </a:solidFill>
                        </a:rPr>
                        <a:t> Extranjeras Directas</a:t>
                      </a:r>
                      <a:endParaRPr lang="es-ES_tradnl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7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0" y="2060848"/>
            <a:ext cx="5112568" cy="1944216"/>
          </a:xfrm>
          <a:prstGeom prst="rect">
            <a:avLst/>
          </a:prstGeom>
          <a:noFill/>
        </p:spPr>
      </p:pic>
      <p:pic>
        <p:nvPicPr>
          <p:cNvPr id="5" name="Imagen 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700" y="4005064"/>
            <a:ext cx="5112568" cy="2232248"/>
          </a:xfrm>
          <a:prstGeom prst="rect">
            <a:avLst/>
          </a:prstGeom>
          <a:noFill/>
        </p:spPr>
      </p:pic>
      <p:graphicFrame>
        <p:nvGraphicFramePr>
          <p:cNvPr id="6" name="Edukiaren leku-mark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64672"/>
              </p:ext>
            </p:extLst>
          </p:nvPr>
        </p:nvGraphicFramePr>
        <p:xfrm>
          <a:off x="457200" y="1600200"/>
          <a:ext cx="822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noProof="0" dirty="0" smtClean="0">
                          <a:solidFill>
                            <a:schemeClr val="bg1"/>
                          </a:solidFill>
                        </a:rPr>
                        <a:t>Inversiones</a:t>
                      </a:r>
                      <a:r>
                        <a:rPr lang="es-ES_tradnl" sz="2200" baseline="0" noProof="0" dirty="0" smtClean="0">
                          <a:solidFill>
                            <a:schemeClr val="bg1"/>
                          </a:solidFill>
                        </a:rPr>
                        <a:t> Extranjeras Directas</a:t>
                      </a:r>
                      <a:endParaRPr lang="es-ES_tradnl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9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319943"/>
            <a:ext cx="6192687" cy="3125281"/>
          </a:xfrm>
          <a:prstGeom prst="rect">
            <a:avLst/>
          </a:prstGeom>
        </p:spPr>
      </p:pic>
      <p:graphicFrame>
        <p:nvGraphicFramePr>
          <p:cNvPr id="3" name="Edukiaren leku-mark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051088"/>
              </p:ext>
            </p:extLst>
          </p:nvPr>
        </p:nvGraphicFramePr>
        <p:xfrm>
          <a:off x="457200" y="1600200"/>
          <a:ext cx="822960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200" noProof="0" dirty="0" smtClean="0">
                          <a:solidFill>
                            <a:schemeClr val="bg1"/>
                          </a:solidFill>
                        </a:rPr>
                        <a:t>Inversiones</a:t>
                      </a:r>
                      <a:r>
                        <a:rPr lang="es-ES_tradnl" sz="2200" baseline="0" noProof="0" dirty="0" smtClean="0">
                          <a:solidFill>
                            <a:schemeClr val="bg1"/>
                          </a:solidFill>
                        </a:rPr>
                        <a:t> Extranjeras Directas</a:t>
                      </a:r>
                      <a:endParaRPr lang="es-ES_tradnl" sz="2200" noProof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237312"/>
            <a:ext cx="2952328" cy="485494"/>
          </a:xfrm>
          <a:prstGeom prst="rect">
            <a:avLst/>
          </a:prstGeom>
        </p:spPr>
      </p:pic>
      <p:sp>
        <p:nvSpPr>
          <p:cNvPr id="5" name="Lágrima 4"/>
          <p:cNvSpPr/>
          <p:nvPr/>
        </p:nvSpPr>
        <p:spPr>
          <a:xfrm>
            <a:off x="1347198" y="2134572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Azpititulua 2"/>
          <p:cNvSpPr>
            <a:spLocks noGrp="1"/>
          </p:cNvSpPr>
          <p:nvPr>
            <p:ph type="subTitle" idx="4294967295"/>
          </p:nvPr>
        </p:nvSpPr>
        <p:spPr>
          <a:xfrm>
            <a:off x="1835696" y="1916113"/>
            <a:ext cx="5975350" cy="3459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u-ES" sz="1800" dirty="0" smtClean="0">
                <a:solidFill>
                  <a:schemeClr val="tx1"/>
                </a:solidFill>
              </a:rPr>
              <a:t>BPG/PIB …………………………………………………………        </a:t>
            </a:r>
            <a:r>
              <a:rPr lang="eu-ES" sz="1800" dirty="0" smtClean="0">
                <a:solidFill>
                  <a:srgbClr val="FF0000"/>
                </a:solidFill>
              </a:rPr>
              <a:t>+</a:t>
            </a:r>
            <a:r>
              <a:rPr lang="eu-ES" sz="1800" dirty="0" smtClean="0">
                <a:solidFill>
                  <a:schemeClr val="tx1"/>
                </a:solidFill>
              </a:rPr>
              <a:t>1,2%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err="1" smtClean="0">
                <a:solidFill>
                  <a:schemeClr val="tx1"/>
                </a:solidFill>
              </a:rPr>
              <a:t>Índice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volumen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encadenado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sector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industrial…</a:t>
            </a:r>
            <a:r>
              <a:rPr lang="eu-ES" sz="1800" dirty="0" smtClean="0">
                <a:solidFill>
                  <a:schemeClr val="tx1"/>
                </a:solidFill>
              </a:rPr>
              <a:t>        </a:t>
            </a:r>
            <a:r>
              <a:rPr lang="eu-ES" sz="1800" dirty="0" smtClean="0">
                <a:solidFill>
                  <a:srgbClr val="FF0000"/>
                </a:solidFill>
              </a:rPr>
              <a:t>+</a:t>
            </a:r>
            <a:r>
              <a:rPr lang="eu-ES" sz="1800" dirty="0" smtClean="0">
                <a:solidFill>
                  <a:schemeClr val="tx1"/>
                </a:solidFill>
              </a:rPr>
              <a:t>1,0%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smtClean="0">
                <a:solidFill>
                  <a:schemeClr val="tx1"/>
                </a:solidFill>
              </a:rPr>
              <a:t>Peso del </a:t>
            </a:r>
            <a:r>
              <a:rPr lang="eu-ES" sz="1800" dirty="0" err="1" smtClean="0">
                <a:solidFill>
                  <a:schemeClr val="tx1"/>
                </a:solidFill>
              </a:rPr>
              <a:t>sector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industrial/VAB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…………………………</a:t>
            </a:r>
            <a:r>
              <a:rPr lang="eu-ES" sz="1800" dirty="0" smtClean="0">
                <a:solidFill>
                  <a:schemeClr val="tx1"/>
                </a:solidFill>
              </a:rPr>
              <a:t>.     23,6%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err="1" smtClean="0">
                <a:solidFill>
                  <a:schemeClr val="tx1"/>
                </a:solidFill>
              </a:rPr>
              <a:t>Índide</a:t>
            </a:r>
            <a:r>
              <a:rPr lang="eu-ES" sz="1800" dirty="0" smtClean="0">
                <a:solidFill>
                  <a:schemeClr val="tx1"/>
                </a:solidFill>
              </a:rPr>
              <a:t> </a:t>
            </a:r>
            <a:r>
              <a:rPr lang="eu-ES" sz="1800" dirty="0" err="1" smtClean="0">
                <a:solidFill>
                  <a:schemeClr val="tx1"/>
                </a:solidFill>
              </a:rPr>
              <a:t>Producción</a:t>
            </a:r>
            <a:r>
              <a:rPr lang="eu-ES" sz="1800" dirty="0" smtClean="0">
                <a:solidFill>
                  <a:schemeClr val="tx1"/>
                </a:solidFill>
              </a:rPr>
              <a:t> industrial </a:t>
            </a:r>
            <a:r>
              <a:rPr lang="eu-ES" sz="1800" dirty="0" err="1" smtClean="0">
                <a:solidFill>
                  <a:schemeClr val="tx1"/>
                </a:solidFill>
              </a:rPr>
              <a:t>……………………………</a:t>
            </a:r>
            <a:r>
              <a:rPr lang="eu-ES" sz="1800" dirty="0" smtClean="0">
                <a:solidFill>
                  <a:schemeClr val="tx1"/>
                </a:solidFill>
              </a:rPr>
              <a:t>. </a:t>
            </a:r>
            <a:r>
              <a:rPr lang="eu-ES" sz="1800" dirty="0">
                <a:solidFill>
                  <a:schemeClr val="tx1"/>
                </a:solidFill>
              </a:rPr>
              <a:t> </a:t>
            </a:r>
            <a:r>
              <a:rPr lang="eu-ES" sz="1800" dirty="0" smtClean="0">
                <a:solidFill>
                  <a:schemeClr val="tx1"/>
                </a:solidFill>
              </a:rPr>
              <a:t>   </a:t>
            </a:r>
            <a:r>
              <a:rPr lang="eu-ES" sz="1800" dirty="0" smtClean="0">
                <a:solidFill>
                  <a:srgbClr val="FF0000"/>
                </a:solidFill>
              </a:rPr>
              <a:t>+</a:t>
            </a:r>
            <a:r>
              <a:rPr lang="eu-ES" sz="1800" dirty="0" smtClean="0">
                <a:solidFill>
                  <a:schemeClr val="tx1"/>
                </a:solidFill>
              </a:rPr>
              <a:t>1,3%</a:t>
            </a:r>
          </a:p>
          <a:p>
            <a:pPr marL="0" indent="0" algn="l">
              <a:lnSpc>
                <a:spcPct val="150000"/>
              </a:lnSpc>
              <a:buNone/>
            </a:pPr>
            <a:endParaRPr lang="eu-ES" sz="1800" dirty="0" smtClean="0">
              <a:solidFill>
                <a:schemeClr val="tx1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Expedientes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Regulación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Empleo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            </a:t>
            </a:r>
            <a:r>
              <a:rPr lang="eu-ES" sz="1800" dirty="0" smtClean="0">
                <a:solidFill>
                  <a:srgbClr val="FF0000"/>
                </a:solidFill>
              </a:rPr>
              <a:t>-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47,3%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concursadas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…………………………………..     </a:t>
            </a:r>
            <a:r>
              <a:rPr lang="eu-ES" sz="1800" dirty="0" smtClean="0">
                <a:solidFill>
                  <a:srgbClr val="FF0000"/>
                </a:solidFill>
              </a:rPr>
              <a:t> </a:t>
            </a:r>
            <a:r>
              <a:rPr lang="eu-ES" sz="1800" b="1" dirty="0" smtClean="0">
                <a:solidFill>
                  <a:srgbClr val="FF0000"/>
                </a:solidFill>
              </a:rPr>
              <a:t>- 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22,4%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concursadas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sector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industria …………..     </a:t>
            </a:r>
            <a:r>
              <a:rPr lang="eu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b="1" dirty="0" smtClean="0">
                <a:solidFill>
                  <a:srgbClr val="FF0000"/>
                </a:solidFill>
              </a:rPr>
              <a:t>-</a:t>
            </a:r>
            <a:r>
              <a:rPr lang="eu-E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u-E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27,2%</a:t>
            </a:r>
            <a:endParaRPr lang="eu-E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87624" y="1339502"/>
            <a:ext cx="5199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2200" dirty="0">
                <a:solidFill>
                  <a:schemeClr val="accent1">
                    <a:lumMod val="75000"/>
                  </a:schemeClr>
                </a:solidFill>
              </a:rPr>
              <a:t>Inpaktu </a:t>
            </a:r>
            <a:r>
              <a:rPr lang="eu-ES" sz="2200" dirty="0" smtClean="0">
                <a:solidFill>
                  <a:schemeClr val="accent1">
                    <a:lumMod val="75000"/>
                  </a:schemeClr>
                </a:solidFill>
              </a:rPr>
              <a:t>adierazleak/</a:t>
            </a:r>
            <a:r>
              <a:rPr lang="eu-ES" sz="2200" dirty="0" err="1" smtClean="0">
                <a:solidFill>
                  <a:schemeClr val="accent1">
                    <a:lumMod val="75000"/>
                  </a:schemeClr>
                </a:solidFill>
              </a:rPr>
              <a:t>Indicadores</a:t>
            </a:r>
            <a:r>
              <a:rPr lang="eu-ES" sz="2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u-ES" sz="220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u-ES" sz="2200" dirty="0" err="1">
                <a:solidFill>
                  <a:schemeClr val="accent1">
                    <a:lumMod val="75000"/>
                  </a:schemeClr>
                </a:solidFill>
              </a:rPr>
              <a:t>impacto</a:t>
            </a:r>
            <a:endParaRPr lang="eu-E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Lágrima 6"/>
          <p:cNvSpPr/>
          <p:nvPr/>
        </p:nvSpPr>
        <p:spPr>
          <a:xfrm>
            <a:off x="1347198" y="2615296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ágrima 7"/>
          <p:cNvSpPr/>
          <p:nvPr/>
        </p:nvSpPr>
        <p:spPr>
          <a:xfrm>
            <a:off x="1347198" y="3046183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ágrima 8"/>
          <p:cNvSpPr/>
          <p:nvPr/>
        </p:nvSpPr>
        <p:spPr>
          <a:xfrm>
            <a:off x="1347198" y="3477070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Lágrima 9"/>
          <p:cNvSpPr/>
          <p:nvPr/>
        </p:nvSpPr>
        <p:spPr>
          <a:xfrm>
            <a:off x="1347198" y="4492494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Lágrima 10"/>
          <p:cNvSpPr/>
          <p:nvPr/>
        </p:nvSpPr>
        <p:spPr>
          <a:xfrm>
            <a:off x="1347198" y="4924746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Lágrima 11"/>
          <p:cNvSpPr/>
          <p:nvPr/>
        </p:nvSpPr>
        <p:spPr>
          <a:xfrm>
            <a:off x="1347198" y="5375994"/>
            <a:ext cx="197886" cy="131924"/>
          </a:xfrm>
          <a:prstGeom prst="teardrop">
            <a:avLst/>
          </a:prstGeom>
          <a:solidFill>
            <a:srgbClr val="00B05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526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stuKoadroa 6"/>
          <p:cNvSpPr txBox="1"/>
          <p:nvPr/>
        </p:nvSpPr>
        <p:spPr>
          <a:xfrm>
            <a:off x="395536" y="26180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URTEA: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adierazleak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2013: indicadores en negativo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stuKoadroa 8"/>
          <p:cNvSpPr txBox="1"/>
          <p:nvPr/>
        </p:nvSpPr>
        <p:spPr>
          <a:xfrm>
            <a:off x="971599" y="1196752"/>
            <a:ext cx="7054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BPG-</a:t>
            </a:r>
            <a:r>
              <a:rPr lang="es-ES" sz="2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eboluzioa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2007-2015//Evolución PIB 2007-2015</a:t>
            </a:r>
            <a:endParaRPr lang="es-ES" sz="2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rudia 4" descr="M:\Comun\ej09015e\Estatistika\Adierazleak Indicadores\Adierazle grafikoak\2015 05 Indicadores en Gráfico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054745" cy="4445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44443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0304943"/>
              </p:ext>
            </p:extLst>
          </p:nvPr>
        </p:nvGraphicFramePr>
        <p:xfrm>
          <a:off x="1043608" y="1700808"/>
          <a:ext cx="698477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87624" y="1124058"/>
            <a:ext cx="64245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2200" dirty="0" smtClean="0">
                <a:solidFill>
                  <a:schemeClr val="accent1">
                    <a:lumMod val="75000"/>
                  </a:schemeClr>
                </a:solidFill>
              </a:rPr>
              <a:t>Industria Sektorearen pisua / Peso del </a:t>
            </a:r>
            <a:r>
              <a:rPr lang="eu-ES" sz="2200" dirty="0" err="1" smtClean="0">
                <a:solidFill>
                  <a:schemeClr val="accent1">
                    <a:lumMod val="75000"/>
                  </a:schemeClr>
                </a:solidFill>
              </a:rPr>
              <a:t>sector</a:t>
            </a:r>
            <a:r>
              <a:rPr lang="eu-ES" sz="2200" dirty="0" smtClean="0">
                <a:solidFill>
                  <a:schemeClr val="accent1">
                    <a:lumMod val="75000"/>
                  </a:schemeClr>
                </a:solidFill>
              </a:rPr>
              <a:t> industrial</a:t>
            </a:r>
            <a:endParaRPr lang="eu-E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52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 idx="4294967295"/>
          </p:nvPr>
        </p:nvSpPr>
        <p:spPr>
          <a:xfrm>
            <a:off x="467544" y="1268760"/>
            <a:ext cx="7857729" cy="400110"/>
          </a:xfrm>
        </p:spPr>
        <p:txBody>
          <a:bodyPr wrap="none">
            <a:spAutoFit/>
          </a:bodyPr>
          <a:lstStyle/>
          <a:p>
            <a:pPr algn="l"/>
            <a:r>
              <a:rPr lang="eu-E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Enplegu Erregulazio Espedienteak / </a:t>
            </a:r>
            <a:r>
              <a:rPr lang="eu-ES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Expedientes</a:t>
            </a:r>
            <a:r>
              <a:rPr lang="eu-E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u-ES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Regulación</a:t>
            </a:r>
            <a:r>
              <a:rPr lang="eu-E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u-ES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Empleo</a:t>
            </a:r>
            <a:endParaRPr lang="eu-E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5730320"/>
              </p:ext>
            </p:extLst>
          </p:nvPr>
        </p:nvGraphicFramePr>
        <p:xfrm>
          <a:off x="683568" y="1844824"/>
          <a:ext cx="7272808" cy="4103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01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 idx="4294967295"/>
          </p:nvPr>
        </p:nvSpPr>
        <p:spPr>
          <a:xfrm>
            <a:off x="971600" y="1124744"/>
            <a:ext cx="5879174" cy="400110"/>
          </a:xfrm>
        </p:spPr>
        <p:txBody>
          <a:bodyPr wrap="none">
            <a:spAutoFit/>
          </a:bodyPr>
          <a:lstStyle/>
          <a:p>
            <a:pPr algn="l"/>
            <a:r>
              <a:rPr lang="eu-ES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Konkurtsoan enpresa </a:t>
            </a:r>
            <a:r>
              <a:rPr lang="eu-E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kopurua / </a:t>
            </a:r>
            <a:r>
              <a:rPr lang="eu-ES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Empresas</a:t>
            </a:r>
            <a:r>
              <a:rPr lang="eu-E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u-ES" sz="20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concursadas</a:t>
            </a:r>
            <a:endParaRPr lang="eu-ES" sz="20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92626773"/>
              </p:ext>
            </p:extLst>
          </p:nvPr>
        </p:nvGraphicFramePr>
        <p:xfrm>
          <a:off x="1043608" y="1628800"/>
          <a:ext cx="6840760" cy="435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95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09580"/>
              </p:ext>
            </p:extLst>
          </p:nvPr>
        </p:nvGraphicFramePr>
        <p:xfrm>
          <a:off x="457200" y="1484784"/>
          <a:ext cx="8230257" cy="38506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8230257"/>
              </a:tblGrid>
              <a:tr h="370840">
                <a:tc>
                  <a:txBody>
                    <a:bodyPr/>
                    <a:lstStyle/>
                    <a:p>
                      <a:r>
                        <a:rPr lang="eu-ES" sz="2400" dirty="0" smtClean="0"/>
                        <a:t>2015 urteko Ekimen Berriak </a:t>
                      </a:r>
                      <a:r>
                        <a:rPr lang="eu-ES" sz="2400" dirty="0" err="1" smtClean="0"/>
                        <a:t>Nuevos</a:t>
                      </a:r>
                      <a:r>
                        <a:rPr lang="eu-ES" sz="2400" dirty="0" smtClean="0"/>
                        <a:t> </a:t>
                      </a:r>
                      <a:r>
                        <a:rPr lang="eu-ES" sz="2400" dirty="0" err="1" smtClean="0"/>
                        <a:t>Programas</a:t>
                      </a:r>
                      <a:r>
                        <a:rPr lang="eu-ES" sz="2400" dirty="0" smtClean="0"/>
                        <a:t> </a:t>
                      </a:r>
                      <a:r>
                        <a:rPr lang="eu-ES" sz="2400" dirty="0" err="1" smtClean="0"/>
                        <a:t>en</a:t>
                      </a:r>
                      <a:r>
                        <a:rPr lang="eu-ES" sz="2400" baseline="0" dirty="0" smtClean="0"/>
                        <a:t> 2015</a:t>
                      </a:r>
                      <a:endParaRPr lang="eu-ES" sz="2400" dirty="0"/>
                    </a:p>
                  </a:txBody>
                  <a:tcPr marL="100985" marR="10098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noProof="0" dirty="0" err="1" smtClean="0"/>
                        <a:t>Bideratu</a:t>
                      </a:r>
                      <a:r>
                        <a:rPr lang="es-ES" b="1" noProof="0" dirty="0" smtClean="0"/>
                        <a:t> </a:t>
                      </a:r>
                      <a:r>
                        <a:rPr lang="es-ES" b="1" noProof="0" dirty="0" err="1" smtClean="0"/>
                        <a:t>Berria</a:t>
                      </a:r>
                      <a:r>
                        <a:rPr lang="es-ES" noProof="0" dirty="0" smtClean="0"/>
                        <a:t>: </a:t>
                      </a:r>
                      <a:r>
                        <a:rPr lang="es-ES" sz="1600" noProof="0" dirty="0" smtClean="0"/>
                        <a:t>para </a:t>
                      </a:r>
                      <a:r>
                        <a:rPr lang="es-E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empresas en crisis con problemas de carácter estructural</a:t>
                      </a:r>
                      <a:endParaRPr lang="es-ES" sz="1600" noProof="0" dirty="0"/>
                    </a:p>
                  </a:txBody>
                  <a:tcPr marL="100985" marR="10098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1" noProof="0" dirty="0" smtClean="0"/>
                        <a:t>INDARTU</a:t>
                      </a:r>
                      <a:r>
                        <a:rPr lang="es-ES" noProof="0" dirty="0" smtClean="0"/>
                        <a:t>: </a:t>
                      </a:r>
                      <a:r>
                        <a:rPr lang="es-ES" sz="1600" noProof="0" dirty="0" smtClean="0"/>
                        <a:t>Programa de ayudas por importe de 8 M de € </a:t>
                      </a:r>
                      <a:r>
                        <a:rPr lang="es-ES" sz="1600" baseline="0" noProof="0" dirty="0" smtClean="0"/>
                        <a:t>para inversiones productivas generadoras de empleo en zonas catalogadas como desfavorecidas por la Unión Europea: zonas de la Margen Izquierda y </a:t>
                      </a:r>
                      <a:r>
                        <a:rPr lang="es-ES" sz="1600" baseline="0" noProof="0" dirty="0" err="1" smtClean="0"/>
                        <a:t>Oiartzunaldea</a:t>
                      </a:r>
                      <a:r>
                        <a:rPr lang="es-ES" sz="1600" baseline="0" noProof="0" dirty="0" smtClean="0"/>
                        <a:t>.</a:t>
                      </a:r>
                      <a:endParaRPr lang="es-ES" sz="1600" noProof="0" dirty="0"/>
                    </a:p>
                  </a:txBody>
                  <a:tcPr marL="100985" marR="10098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b="1" baseline="0" dirty="0" smtClean="0"/>
                        <a:t>Industria 4.0</a:t>
                      </a:r>
                      <a:r>
                        <a:rPr lang="eu-ES" baseline="0" dirty="0" smtClean="0"/>
                        <a:t>: </a:t>
                      </a:r>
                      <a:r>
                        <a:rPr lang="es-ES" baseline="0" dirty="0" smtClean="0"/>
                        <a:t>Proyectos de Transferencia de Tecnología de “proveedores tecnológicos” (agentes de la Red Vasca de Ciencia, Tecnología e Innovación) hacia empresas industriales manufactureras, en el ámbito de las </a:t>
                      </a:r>
                      <a:r>
                        <a:rPr lang="es-ES" baseline="0" dirty="0" err="1" smtClean="0"/>
                        <a:t>TEICs</a:t>
                      </a:r>
                      <a:r>
                        <a:rPr lang="es-ES" baseline="0" dirty="0" smtClean="0"/>
                        <a:t> aplicadas a la Fabricación Avanzada por importe e 5,2 M de €.</a:t>
                      </a:r>
                      <a:endParaRPr lang="eu-ES" sz="1600" b="1" dirty="0"/>
                    </a:p>
                  </a:txBody>
                  <a:tcPr marL="100985" marR="10098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b="1" dirty="0" err="1" smtClean="0"/>
                        <a:t>Lanhome</a:t>
                      </a:r>
                      <a:r>
                        <a:rPr lang="eu-ES" dirty="0" smtClean="0"/>
                        <a:t>:</a:t>
                      </a:r>
                      <a:r>
                        <a:rPr lang="eu-ES" baseline="0" dirty="0" smtClean="0"/>
                        <a:t> </a:t>
                      </a:r>
                      <a:r>
                        <a:rPr lang="eu-ES" sz="1600" baseline="0" dirty="0" err="1" smtClean="0"/>
                        <a:t>Retorno</a:t>
                      </a:r>
                      <a:r>
                        <a:rPr lang="eu-ES" sz="1600" baseline="0" dirty="0" smtClean="0"/>
                        <a:t> de </a:t>
                      </a:r>
                      <a:r>
                        <a:rPr lang="eu-ES" sz="1600" baseline="0" dirty="0" err="1" smtClean="0"/>
                        <a:t>directivos</a:t>
                      </a:r>
                      <a:r>
                        <a:rPr lang="eu-ES" sz="1600" baseline="0" dirty="0" smtClean="0"/>
                        <a:t>  a Euskadi (400.00 </a:t>
                      </a:r>
                      <a:r>
                        <a:rPr lang="eu-ES" sz="1600" baseline="0" dirty="0" err="1" smtClean="0"/>
                        <a:t>euros</a:t>
                      </a:r>
                      <a:r>
                        <a:rPr lang="eu-ES" sz="1600" baseline="0" dirty="0" smtClean="0"/>
                        <a:t>)</a:t>
                      </a:r>
                      <a:endParaRPr lang="eu-ES" sz="1600" dirty="0"/>
                    </a:p>
                  </a:txBody>
                  <a:tcPr marL="100985" marR="10098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u-ES" b="1" dirty="0" err="1" smtClean="0"/>
                        <a:t>Interlehian</a:t>
                      </a:r>
                      <a:r>
                        <a:rPr lang="eu-ES" dirty="0" smtClean="0"/>
                        <a:t>: </a:t>
                      </a:r>
                      <a:r>
                        <a:rPr lang="es-ES" sz="1600" dirty="0" smtClean="0"/>
                        <a:t>apoyo a la participación en licitaciones internacionales.</a:t>
                      </a:r>
                    </a:p>
                    <a:p>
                      <a:r>
                        <a:rPr lang="es-ES" sz="1600" dirty="0" smtClean="0"/>
                        <a:t>(300.000 €)</a:t>
                      </a:r>
                      <a:endParaRPr lang="eu-ES" sz="1600" dirty="0"/>
                    </a:p>
                  </a:txBody>
                  <a:tcPr marL="100985" marR="100985"/>
                </a:tc>
              </a:tr>
            </a:tbl>
          </a:graphicData>
        </a:graphic>
      </p:graphicFrame>
      <p:sp>
        <p:nvSpPr>
          <p:cNvPr id="5" name="TestuKoadroa 4"/>
          <p:cNvSpPr txBox="1"/>
          <p:nvPr/>
        </p:nvSpPr>
        <p:spPr>
          <a:xfrm>
            <a:off x="251520" y="2606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 Plana 2015ean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Industria en 2015</a:t>
            </a:r>
          </a:p>
        </p:txBody>
      </p:sp>
    </p:spTree>
    <p:extLst>
      <p:ext uri="{BB962C8B-B14F-4D97-AF65-F5344CB8AC3E}">
        <p14:creationId xmlns:p14="http://schemas.microsoft.com/office/powerpoint/2010/main" val="16670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591084"/>
              </p:ext>
            </p:extLst>
          </p:nvPr>
        </p:nvGraphicFramePr>
        <p:xfrm>
          <a:off x="755576" y="1772816"/>
          <a:ext cx="7776864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Acrobat Document" r:id="rId3" imgW="7019812" imgH="2685839" progId="AcroExch.Document.7">
                  <p:embed/>
                </p:oleObj>
              </mc:Choice>
              <mc:Fallback>
                <p:oleObj name="Acrobat Document" r:id="rId3" imgW="7019812" imgH="2685839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772816"/>
                        <a:ext cx="7776864" cy="352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3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0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6 CuadroTexto"/>
          <p:cNvSpPr txBox="1">
            <a:spLocks noChangeArrowheads="1"/>
          </p:cNvSpPr>
          <p:nvPr/>
        </p:nvSpPr>
        <p:spPr bwMode="auto">
          <a:xfrm>
            <a:off x="3131840" y="452669"/>
            <a:ext cx="47668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b="1" dirty="0">
                <a:solidFill>
                  <a:srgbClr val="0070C0"/>
                </a:solidFill>
              </a:rPr>
              <a:t>Elementos del </a:t>
            </a:r>
            <a:r>
              <a:rPr lang="es-ES" b="1" dirty="0" smtClean="0">
                <a:solidFill>
                  <a:srgbClr val="0070C0"/>
                </a:solidFill>
              </a:rPr>
              <a:t>MODELO </a:t>
            </a:r>
            <a:r>
              <a:rPr lang="es-ES" b="1" dirty="0">
                <a:solidFill>
                  <a:srgbClr val="0070C0"/>
                </a:solidFill>
              </a:rPr>
              <a:t>de </a:t>
            </a:r>
            <a:r>
              <a:rPr lang="es-ES" b="1" dirty="0" smtClean="0">
                <a:solidFill>
                  <a:srgbClr val="0070C0"/>
                </a:solidFill>
              </a:rPr>
              <a:t>GESTIÓN AVANZADA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1084309" y="3206529"/>
            <a:ext cx="212186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>
                <a:solidFill>
                  <a:srgbClr val="0070C0"/>
                </a:solidFill>
              </a:rPr>
              <a:t>1. Estrategia</a:t>
            </a:r>
          </a:p>
        </p:txBody>
      </p:sp>
      <p:sp>
        <p:nvSpPr>
          <p:cNvPr id="12" name="9 CuadroTexto"/>
          <p:cNvSpPr txBox="1">
            <a:spLocks noChangeArrowheads="1"/>
          </p:cNvSpPr>
          <p:nvPr/>
        </p:nvSpPr>
        <p:spPr bwMode="auto">
          <a:xfrm>
            <a:off x="2051721" y="1697345"/>
            <a:ext cx="525814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dirty="0">
                <a:solidFill>
                  <a:srgbClr val="0070C0"/>
                </a:solidFill>
              </a:rPr>
              <a:t>5. </a:t>
            </a:r>
            <a:r>
              <a:rPr lang="es-ES" sz="2400" dirty="0" err="1" smtClean="0">
                <a:solidFill>
                  <a:srgbClr val="0070C0"/>
                </a:solidFill>
              </a:rPr>
              <a:t>Berrikuntza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3" name="10 CuadroTexto"/>
          <p:cNvSpPr txBox="1">
            <a:spLocks noChangeArrowheads="1"/>
          </p:cNvSpPr>
          <p:nvPr/>
        </p:nvSpPr>
        <p:spPr bwMode="auto">
          <a:xfrm>
            <a:off x="3822776" y="2823412"/>
            <a:ext cx="1615426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dirty="0">
                <a:solidFill>
                  <a:srgbClr val="0070C0"/>
                </a:solidFill>
              </a:rPr>
              <a:t>2. </a:t>
            </a:r>
            <a:r>
              <a:rPr lang="es-ES" sz="2400" dirty="0" err="1" smtClean="0">
                <a:solidFill>
                  <a:srgbClr val="0070C0"/>
                </a:solidFill>
              </a:rPr>
              <a:t>Bezeroak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4" name="11 CuadroTexto"/>
          <p:cNvSpPr txBox="1">
            <a:spLocks noChangeArrowheads="1"/>
          </p:cNvSpPr>
          <p:nvPr/>
        </p:nvSpPr>
        <p:spPr bwMode="auto">
          <a:xfrm>
            <a:off x="2051721" y="4935845"/>
            <a:ext cx="525814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dirty="0">
                <a:solidFill>
                  <a:srgbClr val="0070C0"/>
                </a:solidFill>
              </a:rPr>
              <a:t>6. </a:t>
            </a:r>
            <a:r>
              <a:rPr lang="es-ES" sz="2400" dirty="0" err="1" smtClean="0">
                <a:solidFill>
                  <a:srgbClr val="0070C0"/>
                </a:solidFill>
              </a:rPr>
              <a:t>Emaitzak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6024122" y="3206529"/>
            <a:ext cx="2031868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dirty="0">
                <a:solidFill>
                  <a:srgbClr val="0070C0"/>
                </a:solidFill>
              </a:rPr>
              <a:t>4. </a:t>
            </a:r>
            <a:r>
              <a:rPr lang="es-ES" sz="2400" dirty="0" err="1" smtClean="0">
                <a:solidFill>
                  <a:srgbClr val="0070C0"/>
                </a:solidFill>
              </a:rPr>
              <a:t>Gizartea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3713955" y="3807662"/>
            <a:ext cx="186712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sz="2400" dirty="0">
                <a:solidFill>
                  <a:srgbClr val="0070C0"/>
                </a:solidFill>
              </a:rPr>
              <a:t>3. </a:t>
            </a:r>
            <a:r>
              <a:rPr lang="es-ES" sz="2400" dirty="0" err="1" smtClean="0">
                <a:solidFill>
                  <a:srgbClr val="0070C0"/>
                </a:solidFill>
              </a:rPr>
              <a:t>Pertsonak</a:t>
            </a:r>
            <a:endParaRPr lang="es-E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1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stuKoadroa 2"/>
          <p:cNvSpPr txBox="1"/>
          <p:nvPr/>
        </p:nvSpPr>
        <p:spPr>
          <a:xfrm>
            <a:off x="251520" y="260648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INNOBIDEAK Nuevos Modelos de Gestión</a:t>
            </a:r>
          </a:p>
        </p:txBody>
      </p:sp>
      <p:graphicFrame>
        <p:nvGraphicFramePr>
          <p:cNvPr id="5" name="20 Diagrama"/>
          <p:cNvGraphicFramePr/>
          <p:nvPr>
            <p:extLst>
              <p:ext uri="{D42A27DB-BD31-4B8C-83A1-F6EECF244321}">
                <p14:modId xmlns:p14="http://schemas.microsoft.com/office/powerpoint/2010/main" val="2375235187"/>
              </p:ext>
            </p:extLst>
          </p:nvPr>
        </p:nvGraphicFramePr>
        <p:xfrm>
          <a:off x="683568" y="2060848"/>
          <a:ext cx="3336353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26 Diagrama"/>
          <p:cNvGraphicFramePr/>
          <p:nvPr>
            <p:extLst>
              <p:ext uri="{D42A27DB-BD31-4B8C-83A1-F6EECF244321}">
                <p14:modId xmlns:p14="http://schemas.microsoft.com/office/powerpoint/2010/main" val="3653612753"/>
              </p:ext>
            </p:extLst>
          </p:nvPr>
        </p:nvGraphicFramePr>
        <p:xfrm>
          <a:off x="5197579" y="2003647"/>
          <a:ext cx="3478877" cy="3657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22 Flecha izquierda y derecha"/>
          <p:cNvSpPr/>
          <p:nvPr/>
        </p:nvSpPr>
        <p:spPr>
          <a:xfrm>
            <a:off x="4139952" y="3212976"/>
            <a:ext cx="985838" cy="698500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19 CuadroTexto"/>
          <p:cNvSpPr txBox="1">
            <a:spLocks noChangeArrowheads="1"/>
          </p:cNvSpPr>
          <p:nvPr/>
        </p:nvSpPr>
        <p:spPr bwMode="auto">
          <a:xfrm>
            <a:off x="885825" y="1196752"/>
            <a:ext cx="7168754" cy="64611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ES" altLang="es-ES" sz="1800" dirty="0">
                <a:solidFill>
                  <a:schemeClr val="bg1"/>
                </a:solidFill>
              </a:rPr>
              <a:t>Marco de apoyo del Gobierno Vasco  a la INNOVACIÓN NO TECNOLÓGICA  de las empresas industriales vascas</a:t>
            </a:r>
          </a:p>
        </p:txBody>
      </p:sp>
    </p:spTree>
    <p:extLst>
      <p:ext uri="{BB962C8B-B14F-4D97-AF65-F5344CB8AC3E}">
        <p14:creationId xmlns:p14="http://schemas.microsoft.com/office/powerpoint/2010/main" val="12812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64375"/>
            <a:ext cx="2664296" cy="4535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138"/>
            <a:ext cx="4968552" cy="817051"/>
          </a:xfrm>
          <a:prstGeom prst="rect">
            <a:avLst/>
          </a:prstGeom>
        </p:spPr>
      </p:pic>
      <p:sp>
        <p:nvSpPr>
          <p:cNvPr id="5" name="TestuKoadroa 4"/>
          <p:cNvSpPr txBox="1"/>
          <p:nvPr/>
        </p:nvSpPr>
        <p:spPr>
          <a:xfrm>
            <a:off x="2286000" y="280589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Eskerrik</a:t>
            </a:r>
            <a:r>
              <a:rPr lang="es-ES" sz="4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asko</a:t>
            </a:r>
            <a:r>
              <a:rPr lang="es-ES" sz="4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es-ES" sz="12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</a:t>
            </a:r>
            <a:r>
              <a:rPr lang="es-ES" sz="2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2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uztailak</a:t>
            </a:r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julio 2015</a:t>
            </a:r>
            <a:endParaRPr lang="es-ES" sz="2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sz="2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5040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6545167"/>
              </p:ext>
            </p:extLst>
          </p:nvPr>
        </p:nvGraphicFramePr>
        <p:xfrm>
          <a:off x="1763688" y="1844824"/>
          <a:ext cx="5360035" cy="3079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stuKoadroa 8"/>
          <p:cNvSpPr txBox="1"/>
          <p:nvPr/>
        </p:nvSpPr>
        <p:spPr>
          <a:xfrm>
            <a:off x="611560" y="1196752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Industriaren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Konfiantza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Adierazlea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/Evolución Índice Confianza Industrial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stuKoadroa 4"/>
          <p:cNvSpPr txBox="1"/>
          <p:nvPr/>
        </p:nvSpPr>
        <p:spPr>
          <a:xfrm>
            <a:off x="395536" y="26180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URTEA: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adierazleak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kontra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2013: indicadores en negativo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1712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15923"/>
              </p:ext>
            </p:extLst>
          </p:nvPr>
        </p:nvGraphicFramePr>
        <p:xfrm>
          <a:off x="323528" y="2348880"/>
          <a:ext cx="8568953" cy="2512341"/>
        </p:xfrm>
        <a:graphic>
          <a:graphicData uri="http://schemas.openxmlformats.org/drawingml/2006/table">
            <a:tbl>
              <a:tblPr/>
              <a:tblGrid>
                <a:gridCol w="3858840"/>
                <a:gridCol w="2420439"/>
                <a:gridCol w="2289674"/>
              </a:tblGrid>
              <a:tr h="6318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  <a:sym typeface="Gill Sans" charset="0"/>
                        </a:rPr>
                        <a:t>Programas según MEDIDA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  <a:sym typeface="Gill Sans" charset="0"/>
                        </a:rPr>
                        <a:t>Recursos GV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  <a:sym typeface="Gill Sans" charset="0"/>
                        </a:rPr>
                        <a:t>Recursos inducidos</a:t>
                      </a:r>
                    </a:p>
                  </a:txBody>
                  <a:tcPr marL="91430" marR="914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3372">
                <a:tc>
                  <a:txBody>
                    <a:bodyPr/>
                    <a:lstStyle/>
                    <a:p>
                      <a:pPr marL="165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Financiación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526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1.278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638">
                <a:tc>
                  <a:txBody>
                    <a:bodyPr/>
                    <a:lstStyle/>
                    <a:p>
                      <a:pPr marL="165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Inversión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31 M €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   232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216">
                <a:tc>
                  <a:txBody>
                    <a:bodyPr/>
                    <a:lstStyle/>
                    <a:p>
                      <a:pPr marL="165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Proyectos Estratégicos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145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   540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marL="165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Reforzamientos recursos propios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  55 M €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   139 M €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155">
                <a:tc>
                  <a:txBody>
                    <a:bodyPr/>
                    <a:lstStyle/>
                    <a:p>
                      <a:pPr marL="1651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Total Apoyo a Industria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914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757 M €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49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7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ヒラギノ角ゴ ProN W3"/>
                          <a:cs typeface="ヒラギノ角ゴ ProN W3"/>
                          <a:sym typeface="Gill Sans" charset="0"/>
                        </a:rPr>
                        <a:t>2.189 €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ヒラギノ角ゴ ProN W3"/>
                        <a:cs typeface="ヒラギノ角ゴ ProN W3"/>
                        <a:sym typeface="Gill Sans" charset="0"/>
                      </a:endParaRPr>
                    </a:p>
                  </a:txBody>
                  <a:tcPr marL="91430" marR="28796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4901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stuKoadroa 5"/>
          <p:cNvSpPr txBox="1"/>
          <p:nvPr/>
        </p:nvSpPr>
        <p:spPr>
          <a:xfrm>
            <a:off x="395536" y="261809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urtea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finantzazioaren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beharra</a:t>
            </a:r>
            <a:endParaRPr lang="es-ES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 2013: Necesaria financiación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stuKoadroa 7"/>
          <p:cNvSpPr txBox="1"/>
          <p:nvPr/>
        </p:nvSpPr>
        <p:spPr>
          <a:xfrm>
            <a:off x="539552" y="1085835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s-ES" sz="2400" kern="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Instrumentos para Desarrollo Industrial y la Reactivación </a:t>
            </a:r>
            <a:r>
              <a:rPr lang="es-ES" sz="2400" kern="0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económica.   Marzo 2013 </a:t>
            </a:r>
            <a:endParaRPr lang="es-ES" sz="2400" kern="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0327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04856" cy="4608512"/>
          </a:xfrm>
          <a:prstGeom prst="rect">
            <a:avLst/>
          </a:prstGeom>
          <a:noFill/>
        </p:spPr>
      </p:pic>
      <p:sp>
        <p:nvSpPr>
          <p:cNvPr id="7" name="TestuKoadroa 6"/>
          <p:cNvSpPr txBox="1"/>
          <p:nvPr/>
        </p:nvSpPr>
        <p:spPr>
          <a:xfrm>
            <a:off x="251520" y="2606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Ekonomia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eta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enplegua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suspertzeko</a:t>
            </a:r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plana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reactivación económica y empleo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5705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984776" cy="46085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stuKoadroa 4"/>
          <p:cNvSpPr txBox="1"/>
          <p:nvPr/>
        </p:nvSpPr>
        <p:spPr>
          <a:xfrm>
            <a:off x="251520" y="26064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2014-2016 Industria Plana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Industria 2014-2016. </a:t>
            </a:r>
          </a:p>
          <a:p>
            <a:r>
              <a:rPr lang="es-ES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ERRONKAK/RETOS</a:t>
            </a:r>
            <a:endParaRPr lang="es-ES" sz="2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2257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4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052736"/>
            <a:ext cx="7272808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stuKoadroa 4"/>
          <p:cNvSpPr txBox="1"/>
          <p:nvPr/>
        </p:nvSpPr>
        <p:spPr>
          <a:xfrm>
            <a:off x="251520" y="26064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2014-2016 Industria Plana</a:t>
            </a:r>
          </a:p>
          <a:p>
            <a:r>
              <a:rPr lang="es-ES" sz="22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Industria 2014-2016</a:t>
            </a:r>
            <a:endParaRPr lang="es-ES" sz="22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8430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dukiaren leku-mark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9490539"/>
              </p:ext>
            </p:extLst>
          </p:nvPr>
        </p:nvGraphicFramePr>
        <p:xfrm>
          <a:off x="899592" y="1484784"/>
          <a:ext cx="7488830" cy="387604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30200" dir="5400000" sx="80000" sy="80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1638159"/>
                <a:gridCol w="1245001"/>
                <a:gridCol w="1703685"/>
                <a:gridCol w="1404219"/>
                <a:gridCol w="1497766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s-ES_tradnl" sz="2400" noProof="0" dirty="0" smtClean="0"/>
                        <a:t>Eje 1. Reestructuración de Empresas</a:t>
                      </a:r>
                      <a:endParaRPr lang="es-ES_tradnl" sz="2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Enpresa </a:t>
                      </a:r>
                      <a:r>
                        <a:rPr lang="es-ES_tradnl" sz="1600" noProof="0" dirty="0" err="1" smtClean="0"/>
                        <a:t>zk</a:t>
                      </a:r>
                      <a:r>
                        <a:rPr lang="es-ES_tradnl" sz="1600" noProof="0" dirty="0" smtClean="0"/>
                        <a:t> /</a:t>
                      </a:r>
                      <a:r>
                        <a:rPr lang="es-ES_tradnl" sz="1600" noProof="0" dirty="0" err="1" smtClean="0"/>
                        <a:t>proiektuak</a:t>
                      </a:r>
                      <a:endParaRPr lang="es-ES_tradnl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err="1" smtClean="0"/>
                        <a:t>Inbertsioa</a:t>
                      </a:r>
                      <a:r>
                        <a:rPr lang="es-ES_tradnl" sz="1600" noProof="0" dirty="0" smtClean="0"/>
                        <a:t> M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err="1" smtClean="0"/>
                        <a:t>Mantenimient</a:t>
                      </a:r>
                      <a:endParaRPr lang="es-ES_tradnl" sz="1600" noProof="0" dirty="0" smtClean="0"/>
                    </a:p>
                    <a:p>
                      <a:pPr algn="ctr"/>
                      <a:r>
                        <a:rPr lang="es-ES_tradnl" sz="1600" noProof="0" dirty="0" smtClean="0"/>
                        <a:t>Empleo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600" noProof="0" dirty="0" smtClean="0"/>
                        <a:t>Generación </a:t>
                      </a:r>
                    </a:p>
                    <a:p>
                      <a:pPr algn="ctr"/>
                      <a:r>
                        <a:rPr lang="es-ES_tradnl" sz="1600" noProof="0" dirty="0" smtClean="0"/>
                        <a:t>Empleo</a:t>
                      </a:r>
                      <a:endParaRPr lang="es-ES_tradnl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noProof="0" dirty="0" err="1" smtClean="0"/>
                        <a:t>Bideratu</a:t>
                      </a:r>
                      <a:r>
                        <a:rPr lang="es-ES_tradnl" sz="1600" baseline="0" noProof="0" dirty="0" smtClean="0"/>
                        <a:t> </a:t>
                      </a:r>
                      <a:r>
                        <a:rPr lang="es-ES_tradnl" sz="1600" baseline="0" noProof="0" dirty="0" err="1" smtClean="0"/>
                        <a:t>Berria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--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b="1" noProof="0" dirty="0" smtClean="0"/>
                        <a:t>Nº empresas en dificultades</a:t>
                      </a:r>
                      <a:endParaRPr lang="es-ES_tradnl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100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</a:tr>
              <a:tr h="135096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Nº empresas industriales apoyados vía </a:t>
                      </a:r>
                      <a:r>
                        <a:rPr lang="es-ES_tradnl" sz="1600" noProof="0" dirty="0" err="1" smtClean="0"/>
                        <a:t>Luzaro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37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sz="1600" noProof="0" dirty="0" smtClean="0"/>
                        <a:t>Nº empresas </a:t>
                      </a:r>
                    </a:p>
                    <a:p>
                      <a:r>
                        <a:rPr lang="es-ES_tradnl" sz="1600" noProof="0" dirty="0" smtClean="0"/>
                        <a:t>Apoyados vía </a:t>
                      </a:r>
                      <a:r>
                        <a:rPr lang="es-ES_tradnl" sz="1600" noProof="0" dirty="0" err="1" smtClean="0"/>
                        <a:t>Lanpar</a:t>
                      </a:r>
                      <a:endParaRPr lang="es-ES_tradnl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 dirty="0" smtClean="0"/>
                        <a:t>--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2334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dukiaren leku-marka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729453"/>
              </p:ext>
            </p:extLst>
          </p:nvPr>
        </p:nvGraphicFramePr>
        <p:xfrm>
          <a:off x="899592" y="1772816"/>
          <a:ext cx="7488832" cy="3632200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520700" dir="5400000" sx="80000" sy="80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3154679"/>
                <a:gridCol w="1310528"/>
                <a:gridCol w="982895"/>
                <a:gridCol w="1048422"/>
                <a:gridCol w="992308"/>
              </a:tblGrid>
              <a:tr h="457200">
                <a:tc gridSpan="5">
                  <a:txBody>
                    <a:bodyPr/>
                    <a:lstStyle/>
                    <a:p>
                      <a:r>
                        <a:rPr lang="es-ES" sz="2400" noProof="0" dirty="0" smtClean="0"/>
                        <a:t>Eje 2. Apoyo a nuevos proyectos industriales</a:t>
                      </a:r>
                      <a:r>
                        <a:rPr lang="es-ES" sz="2400" baseline="0" noProof="0" dirty="0" smtClean="0"/>
                        <a:t> estratégicos</a:t>
                      </a:r>
                      <a:endParaRPr lang="es-ES" sz="24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u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Nº proyectos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Inversión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Empleo</a:t>
                      </a:r>
                    </a:p>
                    <a:p>
                      <a:pPr algn="ctr"/>
                      <a:r>
                        <a:rPr lang="es-ES" sz="1600" noProof="0" dirty="0" err="1" smtClean="0"/>
                        <a:t>mantenid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/>
                        <a:t>Empleo generado</a:t>
                      </a:r>
                      <a:endParaRPr lang="es-ES" sz="16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noProof="0" dirty="0" smtClean="0"/>
                        <a:t>Proyectos estratégicos de </a:t>
                      </a:r>
                      <a:r>
                        <a:rPr lang="es-ES" sz="1600" b="1" noProof="0" dirty="0" smtClean="0"/>
                        <a:t>carácter tractor</a:t>
                      </a:r>
                      <a:r>
                        <a:rPr lang="es-ES" sz="1600" baseline="0" noProof="0" dirty="0" smtClean="0"/>
                        <a:t> apoyados vía </a:t>
                      </a:r>
                      <a:r>
                        <a:rPr lang="es-ES" sz="1600" baseline="0" noProof="0" dirty="0" err="1" smtClean="0"/>
                        <a:t>Ekarpen</a:t>
                      </a:r>
                      <a:r>
                        <a:rPr lang="es-ES" sz="1600" baseline="0" noProof="0" dirty="0" smtClean="0"/>
                        <a:t>, Avales, IVF…</a:t>
                      </a:r>
                      <a:endParaRPr lang="es-ES" sz="1600" noProof="0" dirty="0" smtClean="0"/>
                    </a:p>
                    <a:p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7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30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3.300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---</a:t>
                      </a:r>
                      <a:endParaRPr lang="es-E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noProof="0" dirty="0" smtClean="0"/>
                        <a:t>Inversión Extranjera Directa</a:t>
                      </a:r>
                    </a:p>
                    <a:p>
                      <a:r>
                        <a:rPr lang="es-ES" sz="1600" noProof="0" dirty="0" smtClean="0"/>
                        <a:t>gestionados/captado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aseline="0" noProof="0" dirty="0" smtClean="0"/>
                        <a:t>5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 smtClean="0"/>
                        <a:t>44,2</a:t>
                      </a:r>
                      <a:endParaRPr lang="es-E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 smtClean="0"/>
                        <a:t>170</a:t>
                      </a:r>
                      <a:endParaRPr lang="es-E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noProof="0" dirty="0" smtClean="0"/>
                        <a:t>142</a:t>
                      </a:r>
                      <a:endParaRPr lang="es-ES" sz="18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Proyectos desarrollo industrial ámbito</a:t>
                      </a:r>
                      <a:r>
                        <a:rPr lang="es-ES" sz="1600" baseline="0" noProof="0" dirty="0" smtClean="0"/>
                        <a:t> futuro </a:t>
                      </a:r>
                      <a:r>
                        <a:rPr lang="es-ES" sz="1600" b="1" baseline="0" noProof="0" dirty="0" smtClean="0"/>
                        <a:t>economía verde</a:t>
                      </a:r>
                      <a:endParaRPr lang="es-E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4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6,3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-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-</a:t>
                      </a:r>
                      <a:endParaRPr lang="es-E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noProof="0" dirty="0" smtClean="0"/>
                        <a:t>Proyectos</a:t>
                      </a:r>
                      <a:r>
                        <a:rPr lang="es-ES" sz="1600" baseline="0" noProof="0" dirty="0" smtClean="0"/>
                        <a:t> I+D empresarial-</a:t>
                      </a:r>
                      <a:r>
                        <a:rPr lang="es-ES" sz="1600" baseline="0" noProof="0" dirty="0" err="1" smtClean="0"/>
                        <a:t>Etorgai</a:t>
                      </a:r>
                      <a:r>
                        <a:rPr lang="es-ES" sz="1600" baseline="0" noProof="0" dirty="0" smtClean="0"/>
                        <a:t> </a:t>
                      </a:r>
                      <a:endParaRPr lang="es-E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29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93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--</a:t>
                      </a:r>
                      <a:endParaRPr lang="es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780</a:t>
                      </a:r>
                      <a:endParaRPr lang="es-ES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4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884</Words>
  <Application>Microsoft Office PowerPoint</Application>
  <PresentationFormat>Pantailako aurkezpena (4:3)</PresentationFormat>
  <Paragraphs>223</Paragraphs>
  <Slides>28</Slides>
  <Notes>3</Notes>
  <HiddenSlides>0</HiddenSlides>
  <MMClips>0</MMClips>
  <ScaleCrop>false</ScaleCrop>
  <HeadingPairs>
    <vt:vector size="6" baseType="variant">
      <vt:variant>
        <vt:lpstr>Gaia</vt:lpstr>
      </vt:variant>
      <vt:variant>
        <vt:i4>4</vt:i4>
      </vt:variant>
      <vt:variant>
        <vt:lpstr>OLE zerbitzari kapsulatuak</vt:lpstr>
      </vt:variant>
      <vt:variant>
        <vt:i4>1</vt:i4>
      </vt:variant>
      <vt:variant>
        <vt:lpstr>Diapositiben tituluak</vt:lpstr>
      </vt:variant>
      <vt:variant>
        <vt:i4>28</vt:i4>
      </vt:variant>
    </vt:vector>
  </HeadingPairs>
  <TitlesOfParts>
    <vt:vector size="33" baseType="lpstr">
      <vt:lpstr>Office-ko gaia</vt:lpstr>
      <vt:lpstr>1_Office-ko gaia</vt:lpstr>
      <vt:lpstr>2_Office-ko gaia</vt:lpstr>
      <vt:lpstr>Tema de Office</vt:lpstr>
      <vt:lpstr>Acrobat Document</vt:lpstr>
      <vt:lpstr>Industria Lehiakortasun Foroa Foro industrial de competitividad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Enplegu Erregulazio Espedienteak / Expedientes de Regulación de Empleo</vt:lpstr>
      <vt:lpstr>Konkurtsoan enpresa kopurua / Empresas concursadas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  <vt:lpstr>PowerPoint-eko aurkezpena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Plan Industria 2014</dc:title>
  <dc:creator>Gezala Oyarbide, Larraitz</dc:creator>
  <cp:lastModifiedBy>Gezala Oyarbide, Larraitz</cp:lastModifiedBy>
  <cp:revision>116</cp:revision>
  <dcterms:created xsi:type="dcterms:W3CDTF">2015-05-26T20:36:23Z</dcterms:created>
  <dcterms:modified xsi:type="dcterms:W3CDTF">2015-07-28T21:21:03Z</dcterms:modified>
</cp:coreProperties>
</file>